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9.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1.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2.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64" r:id="rId6"/>
    <p:sldMasterId id="2147484371" r:id="rId7"/>
    <p:sldMasterId id="2147483716" r:id="rId8"/>
    <p:sldMasterId id="2147484276" r:id="rId9"/>
    <p:sldMasterId id="2147484300" r:id="rId10"/>
    <p:sldMasterId id="2147483782" r:id="rId11"/>
    <p:sldMasterId id="2147484176" r:id="rId12"/>
    <p:sldMasterId id="2147484211" r:id="rId13"/>
    <p:sldMasterId id="2147484232" r:id="rId14"/>
    <p:sldMasterId id="2147483732" r:id="rId15"/>
    <p:sldMasterId id="2147484356" r:id="rId16"/>
    <p:sldMasterId id="2147483660" r:id="rId17"/>
    <p:sldMasterId id="2147484394" r:id="rId18"/>
  </p:sldMasterIdLst>
  <p:notesMasterIdLst>
    <p:notesMasterId r:id="rId41"/>
  </p:notesMasterIdLst>
  <p:sldIdLst>
    <p:sldId id="291" r:id="rId19"/>
    <p:sldId id="3035" r:id="rId20"/>
    <p:sldId id="2076136373" r:id="rId21"/>
    <p:sldId id="292" r:id="rId22"/>
    <p:sldId id="327" r:id="rId23"/>
    <p:sldId id="328" r:id="rId24"/>
    <p:sldId id="2076136260" r:id="rId25"/>
    <p:sldId id="268" r:id="rId26"/>
    <p:sldId id="272" r:id="rId27"/>
    <p:sldId id="294" r:id="rId28"/>
    <p:sldId id="299" r:id="rId29"/>
    <p:sldId id="296" r:id="rId30"/>
    <p:sldId id="298" r:id="rId31"/>
    <p:sldId id="297" r:id="rId32"/>
    <p:sldId id="305" r:id="rId33"/>
    <p:sldId id="295" r:id="rId34"/>
    <p:sldId id="301" r:id="rId35"/>
    <p:sldId id="302" r:id="rId36"/>
    <p:sldId id="306" r:id="rId37"/>
    <p:sldId id="318" r:id="rId38"/>
    <p:sldId id="303" r:id="rId39"/>
    <p:sldId id="207613637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B84597E1-9689-4F8B-BD75-27C846A049AE}">
          <p14:sldIdLst>
            <p14:sldId id="291"/>
            <p14:sldId id="3035"/>
            <p14:sldId id="2076136373"/>
            <p14:sldId id="292"/>
            <p14:sldId id="327"/>
            <p14:sldId id="328"/>
            <p14:sldId id="2076136260"/>
          </p14:sldIdLst>
        </p14:section>
        <p14:section name="Why Power BI" id="{E58A275B-5E31-4E54-9055-79002F0EA477}">
          <p14:sldIdLst>
            <p14:sldId id="268"/>
            <p14:sldId id="272"/>
            <p14:sldId id="294"/>
            <p14:sldId id="299"/>
            <p14:sldId id="296"/>
            <p14:sldId id="298"/>
            <p14:sldId id="297"/>
            <p14:sldId id="305"/>
            <p14:sldId id="295"/>
            <p14:sldId id="301"/>
            <p14:sldId id="302"/>
            <p14:sldId id="306"/>
            <p14:sldId id="318"/>
            <p14:sldId id="303"/>
            <p14:sldId id="207613637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339933"/>
    <a:srgbClr val="FF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6EB750-704B-4C9D-B4A1-AA77C201457D}" v="7" dt="2021-06-24T08:33:51.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8" autoAdjust="0"/>
    <p:restoredTop sz="84630" autoAdjust="0"/>
  </p:normalViewPr>
  <p:slideViewPr>
    <p:cSldViewPr snapToGrid="0">
      <p:cViewPr varScale="1">
        <p:scale>
          <a:sx n="88" d="100"/>
          <a:sy n="88" d="100"/>
        </p:scale>
        <p:origin x="51"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5.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presProps" Target="presProps.xml"/><Relationship Id="rId8" Type="http://schemas.openxmlformats.org/officeDocument/2006/relationships/slideMaster" Target="slideMasters/slideMaster3.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tableStyles" Target="tableStyles.xml"/><Relationship Id="rId20" Type="http://schemas.openxmlformats.org/officeDocument/2006/relationships/slide" Target="slides/slide2.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77.jpg"/></Relationships>
</file>

<file path=ppt/diagrams/_rels/drawing1.xml.rels><?xml version="1.0" encoding="UTF-8" standalone="yes"?>
<Relationships xmlns="http://schemas.openxmlformats.org/package/2006/relationships"><Relationship Id="rId1" Type="http://schemas.openxmlformats.org/officeDocument/2006/relationships/image" Target="../media/image7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17079-419C-4401-85C7-3227B17C4DF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DDC4F88F-5253-4279-B4B1-03927E567F36}">
      <dgm:prSet phldrT="[Text]" phldr="1"/>
      <dgm:spPr/>
      <dgm:t>
        <a:bodyPr/>
        <a:lstStyle/>
        <a:p>
          <a:endParaRPr lang="en-US" dirty="0"/>
        </a:p>
      </dgm:t>
    </dgm:pt>
    <dgm:pt modelId="{88E50942-C60C-4860-B8DB-13AFB41FD299}" type="sibTrans" cxnId="{67712279-2E6C-4F9A-8FFA-11B1605E39A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2B497D52-51C3-4043-B18C-5DF73D4AE5EA}" type="parTrans" cxnId="{67712279-2E6C-4F9A-8FFA-11B1605E39A9}">
      <dgm:prSet/>
      <dgm:spPr/>
      <dgm:t>
        <a:bodyPr/>
        <a:lstStyle/>
        <a:p>
          <a:endParaRPr lang="en-US"/>
        </a:p>
      </dgm:t>
    </dgm:pt>
    <dgm:pt modelId="{B42D0878-A76E-4699-A37E-AFD1CF484036}" type="pres">
      <dgm:prSet presAssocID="{5B117079-419C-4401-85C7-3227B17C4DFC}" presName="Name0" presStyleCnt="0">
        <dgm:presLayoutVars>
          <dgm:chMax val="7"/>
          <dgm:chPref val="7"/>
          <dgm:dir/>
        </dgm:presLayoutVars>
      </dgm:prSet>
      <dgm:spPr/>
    </dgm:pt>
    <dgm:pt modelId="{AA86EE62-8D86-4469-BDA4-BDDEFDF36B81}" type="pres">
      <dgm:prSet presAssocID="{5B117079-419C-4401-85C7-3227B17C4DFC}" presName="Name1" presStyleCnt="0"/>
      <dgm:spPr/>
    </dgm:pt>
    <dgm:pt modelId="{9765F40D-AC1F-4608-BD3E-E80E6D1DEE73}" type="pres">
      <dgm:prSet presAssocID="{88E50942-C60C-4860-B8DB-13AFB41FD299}" presName="picture_1" presStyleCnt="0"/>
      <dgm:spPr/>
    </dgm:pt>
    <dgm:pt modelId="{BBBBA0D4-11C4-4231-90ED-5F3CEA8BB7FD}" type="pres">
      <dgm:prSet presAssocID="{88E50942-C60C-4860-B8DB-13AFB41FD299}" presName="pictureRepeatNode" presStyleLbl="alignImgPlace1" presStyleIdx="0" presStyleCnt="1" custScaleX="69826" custScaleY="70108" custLinFactNeighborX="69557" custLinFactNeighborY="-53714"/>
      <dgm:spPr/>
    </dgm:pt>
    <dgm:pt modelId="{28F2B948-1EA8-4F0C-B4FD-4A5AE83B30EA}" type="pres">
      <dgm:prSet presAssocID="{DDC4F88F-5253-4279-B4B1-03927E567F36}" presName="text_1" presStyleLbl="node1" presStyleIdx="0" presStyleCnt="0" custLinFactX="62775" custLinFactNeighborX="100000" custLinFactNeighborY="44563">
        <dgm:presLayoutVars>
          <dgm:bulletEnabled val="1"/>
        </dgm:presLayoutVars>
      </dgm:prSet>
      <dgm:spPr/>
    </dgm:pt>
  </dgm:ptLst>
  <dgm:cxnLst>
    <dgm:cxn modelId="{67712279-2E6C-4F9A-8FFA-11B1605E39A9}" srcId="{5B117079-419C-4401-85C7-3227B17C4DFC}" destId="{DDC4F88F-5253-4279-B4B1-03927E567F36}" srcOrd="0" destOrd="0" parTransId="{2B497D52-51C3-4043-B18C-5DF73D4AE5EA}" sibTransId="{88E50942-C60C-4860-B8DB-13AFB41FD299}"/>
    <dgm:cxn modelId="{830F5791-7A07-4D53-9A51-FA48E074E458}" type="presOf" srcId="{DDC4F88F-5253-4279-B4B1-03927E567F36}" destId="{28F2B948-1EA8-4F0C-B4FD-4A5AE83B30EA}" srcOrd="0" destOrd="0" presId="urn:microsoft.com/office/officeart/2008/layout/CircularPictureCallout"/>
    <dgm:cxn modelId="{D5D845C3-9935-4569-B55A-89B925BD2170}" type="presOf" srcId="{5B117079-419C-4401-85C7-3227B17C4DFC}" destId="{B42D0878-A76E-4699-A37E-AFD1CF484036}" srcOrd="0" destOrd="0" presId="urn:microsoft.com/office/officeart/2008/layout/CircularPictureCallout"/>
    <dgm:cxn modelId="{7E9224EA-A04E-4518-8175-3FCCDB9FD45E}" type="presOf" srcId="{88E50942-C60C-4860-B8DB-13AFB41FD299}" destId="{BBBBA0D4-11C4-4231-90ED-5F3CEA8BB7FD}" srcOrd="0" destOrd="0" presId="urn:microsoft.com/office/officeart/2008/layout/CircularPictureCallout"/>
    <dgm:cxn modelId="{0831A6FF-A7A9-463F-8DB1-3FBF5AF86A1D}" type="presParOf" srcId="{B42D0878-A76E-4699-A37E-AFD1CF484036}" destId="{AA86EE62-8D86-4469-BDA4-BDDEFDF36B81}" srcOrd="0" destOrd="0" presId="urn:microsoft.com/office/officeart/2008/layout/CircularPictureCallout"/>
    <dgm:cxn modelId="{74207CE9-D0D3-4966-8208-9B3803CB028B}" type="presParOf" srcId="{AA86EE62-8D86-4469-BDA4-BDDEFDF36B81}" destId="{9765F40D-AC1F-4608-BD3E-E80E6D1DEE73}" srcOrd="0" destOrd="0" presId="urn:microsoft.com/office/officeart/2008/layout/CircularPictureCallout"/>
    <dgm:cxn modelId="{93332349-47BF-4FFE-8CC9-F175E49EA487}" type="presParOf" srcId="{9765F40D-AC1F-4608-BD3E-E80E6D1DEE73}" destId="{BBBBA0D4-11C4-4231-90ED-5F3CEA8BB7FD}" srcOrd="0" destOrd="0" presId="urn:microsoft.com/office/officeart/2008/layout/CircularPictureCallout"/>
    <dgm:cxn modelId="{99BB4E63-9F00-4656-B7DD-EC1E59FE0917}" type="presParOf" srcId="{AA86EE62-8D86-4469-BDA4-BDDEFDF36B81}" destId="{28F2B948-1EA8-4F0C-B4FD-4A5AE83B30EA}"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BA0D4-11C4-4231-90ED-5F3CEA8BB7FD}">
      <dsp:nvSpPr>
        <dsp:cNvPr id="0" name=""/>
        <dsp:cNvSpPr/>
      </dsp:nvSpPr>
      <dsp:spPr>
        <a:xfrm>
          <a:off x="4172288" y="424203"/>
          <a:ext cx="2238036" cy="224707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F2B948-1EA8-4F0C-B4FD-4A5AE83B30EA}">
      <dsp:nvSpPr>
        <dsp:cNvPr id="0" name=""/>
        <dsp:cNvSpPr/>
      </dsp:nvSpPr>
      <dsp:spPr>
        <a:xfrm>
          <a:off x="4359020" y="3840066"/>
          <a:ext cx="2051304" cy="105770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dirty="0"/>
        </a:p>
      </dsp:txBody>
      <dsp:txXfrm>
        <a:off x="4359020" y="3840066"/>
        <a:ext cx="2051304" cy="105770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6A1C0-0B3F-46C8-937E-0F5886A87B7C}"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0C58C-FFDB-469E-965A-A16F3036869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104AC-358F-42B0-8F9D-3721DD4EBF06}" type="slidenum">
              <a:rPr lang="en-US" smtClean="0"/>
              <a:t>1</a:t>
            </a:fld>
            <a:endParaRPr lang="en-US"/>
          </a:p>
        </p:txBody>
      </p:sp>
    </p:spTree>
    <p:extLst>
      <p:ext uri="{BB962C8B-B14F-4D97-AF65-F5344CB8AC3E}">
        <p14:creationId xmlns:p14="http://schemas.microsoft.com/office/powerpoint/2010/main" val="611525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Power BI works directly and</a:t>
            </a:r>
            <a:r>
              <a:rPr lang="en-US" b="0" baseline="0"/>
              <a:t> seamlessly with other Azure Data Services</a:t>
            </a:r>
            <a:endParaRPr lang="en-US" b="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solidFill>
                  <a:srgbClr val="000000"/>
                </a:solidFill>
                <a:ea typeface="Segoe UI" pitchFamily="34" charset="0"/>
                <a:cs typeface="Segoe UI" pitchFamily="34" charset="0"/>
              </a:rPr>
              <a:t>For example, Power BI</a:t>
            </a:r>
            <a:r>
              <a:rPr lang="en-US" baseline="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a:solidFill>
                  <a:srgbClr val="000000"/>
                </a:solidFill>
                <a:ea typeface="Segoe UI" pitchFamily="34" charset="0"/>
                <a:cs typeface="Segoe UI" pitchFamily="34" charset="0"/>
              </a:rPr>
              <a:t>For example, if you have </a:t>
            </a:r>
            <a:r>
              <a:rPr lang="en-US" baseline="0" err="1">
                <a:solidFill>
                  <a:srgbClr val="000000"/>
                </a:solidFill>
                <a:ea typeface="Segoe UI" pitchFamily="34" charset="0"/>
                <a:cs typeface="Segoe UI" pitchFamily="34" charset="0"/>
              </a:rPr>
              <a:t>IoT</a:t>
            </a:r>
            <a:r>
              <a:rPr lang="en-US" baseline="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74479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Calibri" panose="020F0502020204030204" pitchFamily="34" charset="0"/>
                <a:cs typeface="Times New Roman" panose="02020603050405020304" pitchFamily="18" charset="0"/>
              </a:rPr>
              <a:t>Connect live to your existing on-premises data, such as </a:t>
            </a:r>
            <a:r>
              <a:rPr lang="en-US" sz="1200" kern="1200" dirty="0">
                <a:solidFill>
                  <a:schemeClr val="tx1"/>
                </a:solidFill>
                <a:latin typeface="+mn-lt"/>
                <a:ea typeface="Calibri" panose="020F0502020204030204" pitchFamily="34" charset="0"/>
                <a:cs typeface="Times New Roman" panose="02020603050405020304" pitchFamily="18" charset="0"/>
              </a:rPr>
              <a:t>SQL Server Analysis Services. No need to move your data to the cloud</a:t>
            </a:r>
            <a:endParaRPr lang="en-US" sz="1200" kern="1200" dirty="0">
              <a:solidFill>
                <a:schemeClr val="tx1"/>
              </a:solidFill>
              <a:effectLst/>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56378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a:solidFill>
                  <a:schemeClr val="tx1"/>
                </a:solidFill>
                <a:effectLst/>
                <a:latin typeface="+mn-lt"/>
                <a:ea typeface="+mn-ea"/>
                <a:cs typeface="+mn-cs"/>
              </a:rPr>
              <a:t> Team Sites</a:t>
            </a: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r>
              <a:rPr lang="en-US" sz="1200" b="0" i="0" kern="1200">
                <a:solidFill>
                  <a:schemeClr val="tx1"/>
                </a:solidFill>
                <a:effectLst/>
                <a:latin typeface="+mn-lt"/>
                <a:ea typeface="+mn-ea"/>
                <a:cs typeface="+mn-cs"/>
              </a:rPr>
              <a:t>Where your file is saved makes a difference</a:t>
            </a:r>
          </a:p>
          <a:p>
            <a:r>
              <a:rPr lang="en-US" sz="1200" b="1" i="0" kern="1200">
                <a:solidFill>
                  <a:schemeClr val="tx1"/>
                </a:solidFill>
                <a:effectLst/>
                <a:latin typeface="+mn-lt"/>
                <a:ea typeface="+mn-ea"/>
                <a:cs typeface="+mn-cs"/>
              </a:rPr>
              <a:t>Local</a:t>
            </a:r>
            <a:r>
              <a:rPr lang="en-US" sz="1200" b="0" i="0" kern="1200">
                <a:solidFill>
                  <a:schemeClr val="tx1"/>
                </a:solidFill>
                <a:effectLst/>
                <a:latin typeface="+mn-lt"/>
                <a:ea typeface="+mn-ea"/>
                <a:cs typeface="+mn-cs"/>
              </a:rPr>
              <a:t> - If you save your file to a local drive on your computer or another location in your organization, from Power BI, you can </a:t>
            </a:r>
            <a:r>
              <a:rPr lang="en-US" sz="1200" b="0" i="1" kern="1200">
                <a:solidFill>
                  <a:schemeClr val="tx1"/>
                </a:solidFill>
                <a:effectLst/>
                <a:latin typeface="+mn-lt"/>
                <a:ea typeface="+mn-ea"/>
                <a:cs typeface="+mn-cs"/>
              </a:rPr>
              <a:t>import</a:t>
            </a:r>
            <a:r>
              <a:rPr lang="en-US" sz="1200" b="0" i="0" kern="1200">
                <a:solidFill>
                  <a:schemeClr val="tx1"/>
                </a:solidFill>
                <a:effectLst/>
                <a:latin typeface="+mn-lt"/>
                <a:ea typeface="+mn-ea"/>
                <a:cs typeface="+mn-cs"/>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200" b="1" i="0" kern="1200">
                <a:solidFill>
                  <a:schemeClr val="tx1"/>
                </a:solidFill>
                <a:effectLst/>
                <a:latin typeface="+mn-lt"/>
                <a:ea typeface="+mn-ea"/>
                <a:cs typeface="+mn-cs"/>
              </a:rPr>
              <a:t>OneDrive - Business</a:t>
            </a:r>
            <a:r>
              <a:rPr lang="en-US" sz="1200" b="0" i="0" kern="1200">
                <a:solidFill>
                  <a:schemeClr val="tx1"/>
                </a:solidFill>
                <a:effectLst/>
                <a:latin typeface="+mn-lt"/>
                <a:ea typeface="+mn-ea"/>
                <a:cs typeface="+mn-cs"/>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200" b="1" i="0" kern="1200">
                <a:solidFill>
                  <a:schemeClr val="tx1"/>
                </a:solidFill>
                <a:effectLst/>
                <a:latin typeface="+mn-lt"/>
                <a:ea typeface="+mn-ea"/>
                <a:cs typeface="+mn-cs"/>
              </a:rPr>
              <a:t>OneDrive - Personal</a:t>
            </a:r>
            <a:r>
              <a:rPr lang="en-US" sz="1200" b="0" i="0" kern="1200">
                <a:solidFill>
                  <a:schemeClr val="tx1"/>
                </a:solidFill>
                <a:effectLst/>
                <a:latin typeface="+mn-lt"/>
                <a:ea typeface="+mn-ea"/>
                <a:cs typeface="+mn-cs"/>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 in option. This way, Power BI will be able to connect to your file about every hour and make sure your dataset in Power BI is in-sync.</a:t>
            </a:r>
          </a:p>
          <a:p>
            <a:r>
              <a:rPr lang="en-US" sz="1200" b="1" i="0" kern="1200">
                <a:solidFill>
                  <a:schemeClr val="tx1"/>
                </a:solidFill>
                <a:effectLst/>
                <a:latin typeface="+mn-lt"/>
                <a:ea typeface="+mn-ea"/>
                <a:cs typeface="+mn-cs"/>
              </a:rPr>
              <a:t>SharePoint Team-Sites</a:t>
            </a:r>
            <a:r>
              <a:rPr lang="en-US" sz="1200" b="0" i="0" kern="1200">
                <a:solidFill>
                  <a:schemeClr val="tx1"/>
                </a:solidFill>
                <a:effectLst/>
                <a:latin typeface="+mn-lt"/>
                <a:ea typeface="+mn-ea"/>
                <a:cs typeface="+mn-cs"/>
              </a:rPr>
              <a:t> – Saving your Power BI Desktop files to SharePoint – Team Sites is much the same as saving to OneDrive for Business. The biggest difference is how you connect to the file from Power BI. You can specify a URL or connect to the root folder.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Calibri" panose="020F0502020204030204" pitchFamily="34" charset="0"/>
                <a:cs typeface="Times New Roman" panose="02020603050405020304" pitchFamily="18" charset="0"/>
              </a:rPr>
              <a:t>Get data and reports from Power BI Desktop files.</a:t>
            </a:r>
          </a:p>
          <a:p>
            <a:endParaRPr lang="en-US" sz="1200" b="0" i="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927973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You can</a:t>
            </a:r>
            <a:r>
              <a:rPr lang="en-US" b="0" baseline="0"/>
              <a:t> k</a:t>
            </a:r>
            <a:r>
              <a:rPr lang="en-US" b="0"/>
              <a:t>eep your data where it is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a:solidFill>
                  <a:schemeClr val="tx1"/>
                </a:solidFill>
                <a:effectLst/>
                <a:latin typeface="+mn-lt"/>
                <a:ea typeface="+mn-ea"/>
                <a:cs typeface="+mn-cs"/>
              </a:rPr>
              <a:t>﻿﻿﻿﻿﻿﻿Power BI connects to data sources on your behalf. The connections require valid accounts that meet the requirements of the specific data source.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a:solidFill>
                  <a:schemeClr val="tx1"/>
                </a:solidFill>
                <a:effectLst/>
                <a:latin typeface="+mn-lt"/>
                <a:ea typeface="+mn-ea"/>
                <a:cs typeface="+mn-cs"/>
              </a:rPr>
              <a:t>In order for Power BI to refresh your dataset, you will need to provide credentials for that particular data source. The type of credentials required depend on the data source your dataset is connecting to. You will be required to enter credentials the first time you use Schedule Refresh or Refresh Now. Once entered, those credentials will be retained as part of refresh settings for that dataset. If you get data from another workbook that uses the same data source in a dataset you've already configured authentication credentials for, you won't need to configure credentials again for your new dataset</a:t>
            </a:r>
            <a:r>
              <a:rPr lang="en-US" sz="1200" b="1" kern="1200">
                <a:solidFill>
                  <a:schemeClr val="tx1"/>
                </a:solidFill>
                <a:effectLst/>
                <a:latin typeface="+mn-lt"/>
                <a:ea typeface="+mn-ea"/>
                <a:cs typeface="+mn-cs"/>
              </a:rPr>
              <a:t>﻿</a:t>
            </a:r>
            <a:r>
              <a:rPr lang="en-US" sz="1200" kern="1200">
                <a:solidFill>
                  <a:schemeClr val="tx1"/>
                </a:solidFill>
                <a:effectLst/>
                <a:latin typeface="+mn-lt"/>
                <a:ea typeface="+mn-ea"/>
                <a:cs typeface="+mn-cs"/>
              </a:rPr>
              <a:t>﻿.</a:t>
            </a:r>
            <a:br>
              <a:rPr lang="en-US">
                <a:gradFill>
                  <a:gsLst>
                    <a:gs pos="0">
                      <a:srgbClr val="FFFFFF"/>
                    </a:gs>
                    <a:gs pos="100000">
                      <a:srgbClr val="FFFFFF"/>
                    </a:gs>
                  </a:gsLst>
                  <a:lin ang="5400000" scaled="0"/>
                </a:gradFill>
                <a:ea typeface="Segoe UI" pitchFamily="34" charset="0"/>
                <a:cs typeface="Segoe UI" pitchFamily="34" charset="0"/>
              </a:rPr>
            </a:br>
            <a:endParaRPr lang="en-US" sz="900" baseline="0">
              <a:gradFill>
                <a:gsLst>
                  <a:gs pos="0">
                    <a:srgbClr val="FFFFFF"/>
                  </a:gs>
                  <a:gs pos="100000">
                    <a:srgbClr val="FFFFFF"/>
                  </a:gs>
                </a:gsLst>
                <a:lin ang="5400000" scaled="0"/>
              </a:gradFill>
              <a:ea typeface="Segoe UI" pitchFamily="34" charset="0"/>
              <a:cs typeface="Segoe UI" pitchFamily="34"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1000" kern="1200">
              <a:solidFill>
                <a:schemeClr val="tx1"/>
              </a:solidFill>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223273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Power</a:t>
            </a:r>
            <a:r>
              <a:rPr lang="en-US" sz="1200" baseline="0">
                <a:gradFill>
                  <a:gsLst>
                    <a:gs pos="2917">
                      <a:schemeClr val="tx1"/>
                    </a:gs>
                    <a:gs pos="30000">
                      <a:schemeClr val="tx1"/>
                    </a:gs>
                  </a:gsLst>
                  <a:lin ang="5400000" scaled="0"/>
                </a:gradFill>
              </a:rPr>
              <a:t> BI provides developers with a platform to embed, extend and integrate Power BI into other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Embed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gradFill>
                  <a:gsLst>
                    <a:gs pos="2917">
                      <a:schemeClr val="tx1"/>
                    </a:gs>
                    <a:gs pos="30000">
                      <a:schemeClr val="tx1"/>
                    </a:gs>
                  </a:gsLst>
                  <a:lin ang="5400000" scaled="0"/>
                </a:gradFill>
              </a:rPr>
              <a:t>Power</a:t>
            </a:r>
            <a:r>
              <a:rPr lang="en-US" sz="1200" b="0" baseline="0">
                <a:gradFill>
                  <a:gsLst>
                    <a:gs pos="2917">
                      <a:schemeClr val="tx1"/>
                    </a:gs>
                    <a:gs pos="30000">
                      <a:schemeClr val="tx1"/>
                    </a:gs>
                  </a:gsLst>
                  <a:lin ang="5400000" scaled="0"/>
                </a:gradFill>
              </a:rPr>
              <a:t> BI reports and tiles can be embedded into existing applications.</a:t>
            </a:r>
            <a:endParaRPr lang="en-US" sz="1200" b="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Extend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You can create a custom visual using the Power BI Developer Tools (Preview). In the Power BI </a:t>
            </a:r>
            <a:r>
              <a:rPr lang="en-US" b="1"/>
              <a:t>Developer Tools</a:t>
            </a:r>
            <a:r>
              <a:rPr lang="en-US"/>
              <a:t>, design and test a custom visual by writing custom visual </a:t>
            </a:r>
            <a:r>
              <a:rPr lang="en-US" b="1" err="1"/>
              <a:t>TypeScript</a:t>
            </a:r>
            <a:r>
              <a:rPr lang="en-US"/>
              <a:t> code, and creating CSS. Once you've tested your custom visual, you can export it to Power BI, or submit it to the </a:t>
            </a:r>
            <a:r>
              <a:rPr lang="en-US" b="1"/>
              <a:t>Power BI visuals</a:t>
            </a:r>
            <a:r>
              <a:rPr lang="en-US"/>
              <a:t> gallery.</a:t>
            </a:r>
            <a:endParaRPr lang="en-US" sz="1200" b="1"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Integrate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Manage authentication using Azure Active Directory integration</a:t>
            </a:r>
            <a:endParaRPr lang="en-US" sz="12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94647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Power BI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on-prem role based row level security for Analysis Services</a:t>
            </a:r>
            <a:endParaRPr lang="en-US" sz="1200" b="0" i="0" u="none" strike="noStrike" kern="1200" dirty="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baseline="0" dirty="0">
              <a:solidFill>
                <a:srgbClr val="000000"/>
              </a:soli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449713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000000"/>
                </a:solidFill>
              </a:rPr>
              <a:t>Key message:</a:t>
            </a:r>
          </a:p>
          <a:p>
            <a:pPr marL="0" marR="0" indent="0" algn="l" defTabSz="941603" rtl="0" eaLnBrk="1" fontAlgn="auto" latinLnBrk="0" hangingPunct="1">
              <a:lnSpc>
                <a:spcPct val="100000"/>
              </a:lnSpc>
              <a:spcBef>
                <a:spcPts val="0"/>
              </a:spcBef>
              <a:spcAft>
                <a:spcPts val="343"/>
              </a:spcAft>
              <a:buClrTx/>
              <a:buSzTx/>
              <a:buFontTx/>
              <a:buNone/>
              <a:tabLst/>
              <a:defRPr/>
            </a:pPr>
            <a:r>
              <a:rPr lang="en-US" sz="1200">
                <a:solidFill>
                  <a:srgbClr val="000000"/>
                </a:solidFill>
              </a:rPr>
              <a:t>Personal</a:t>
            </a:r>
            <a:r>
              <a:rPr lang="en-US" sz="1200" baseline="0">
                <a:solidFill>
                  <a:srgbClr val="000000"/>
                </a:solidFill>
              </a:rPr>
              <a:t> Gateway is required to refresh datasets from a supported on-premised data source in your organization. </a:t>
            </a:r>
            <a:endParaRPr lang="en-US" sz="120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a:solidFill>
                  <a:srgbClr val="000000"/>
                </a:solidFill>
              </a:rPr>
              <a:t>Talking points: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solidFill>
                  <a:srgbClr val="000000"/>
                </a:solidFill>
              </a:rPr>
              <a:t>Personal Gateway is available with Power BI Pro.</a:t>
            </a:r>
            <a:endParaRPr lang="en-US" sz="1200">
              <a:solidFill>
                <a:srgbClr val="000000"/>
              </a:solidFill>
            </a:endParaRPr>
          </a:p>
          <a:p>
            <a:pPr marL="171450" indent="-171450">
              <a:spcAft>
                <a:spcPts val="600"/>
              </a:spcAft>
              <a:buFont typeface="Arial" panose="020B0604020202020204" pitchFamily="34" charset="0"/>
              <a:buChar char="•"/>
            </a:pPr>
            <a:r>
              <a:rPr lang="en-US" sz="1200" b="1">
                <a:solidFill>
                  <a:srgbClr val="000000"/>
                </a:solidFill>
              </a:rPr>
              <a:t>Anyone can refresh</a:t>
            </a:r>
            <a:br>
              <a:rPr lang="en-US" sz="1200" b="1">
                <a:solidFill>
                  <a:srgbClr val="000000"/>
                </a:solidFill>
              </a:rPr>
            </a:br>
            <a:r>
              <a:rPr lang="en-US" sz="1200">
                <a:solidFill>
                  <a:srgbClr val="000000"/>
                </a:solidFill>
              </a:rPr>
              <a:t>With Personal gateway, everyone can keep their data in Power BI in sync with their on-premises sources. </a:t>
            </a:r>
            <a:br>
              <a:rPr lang="en-US" sz="1200">
                <a:solidFill>
                  <a:srgbClr val="000000"/>
                </a:solidFill>
              </a:rPr>
            </a:br>
            <a:r>
              <a:rPr lang="en-US" sz="1200">
                <a:solidFill>
                  <a:srgbClr val="000000"/>
                </a:solidFill>
              </a:rPr>
              <a:t>No IT Dependency</a:t>
            </a:r>
          </a:p>
          <a:p>
            <a:pPr marL="171450" indent="-171450">
              <a:spcAft>
                <a:spcPts val="600"/>
              </a:spcAft>
              <a:buFont typeface="Arial" panose="020B0604020202020204" pitchFamily="34" charset="0"/>
              <a:buChar char="•"/>
            </a:pPr>
            <a:r>
              <a:rPr lang="en-US" sz="1200" b="1">
                <a:solidFill>
                  <a:srgbClr val="000000"/>
                </a:solidFill>
              </a:rPr>
              <a:t>Easy &amp; simple to use </a:t>
            </a:r>
            <a:r>
              <a:rPr lang="en-US" sz="1200">
                <a:solidFill>
                  <a:srgbClr val="000000"/>
                </a:solidFill>
              </a:rPr>
              <a:t> </a:t>
            </a:r>
            <a:br>
              <a:rPr lang="en-US" sz="1200">
                <a:solidFill>
                  <a:srgbClr val="000000"/>
                </a:solidFill>
              </a:rPr>
            </a:br>
            <a:r>
              <a:rPr lang="en-US" sz="1200">
                <a:solidFill>
                  <a:srgbClr val="000000"/>
                </a:solidFill>
              </a:rPr>
              <a:t>Personal Gateway is a lightweight one-click installer and once it is up and running on your computer, data refresh is seamless</a:t>
            </a:r>
          </a:p>
          <a:p>
            <a:pPr marL="171450" indent="-171450">
              <a:buFont typeface="Arial" panose="020B0604020202020204" pitchFamily="34" charset="0"/>
              <a:buChar char="•"/>
            </a:pPr>
            <a:r>
              <a:rPr lang="en-US" sz="1200" baseline="0">
                <a:solidFill>
                  <a:srgbClr val="000000"/>
                </a:solidFill>
              </a:rPr>
              <a:t>The Gateway supports REFRESH NOW and a SCHEDULE REFRESH. The data is cached</a:t>
            </a:r>
          </a:p>
          <a:p>
            <a:pPr marL="171450" indent="-171450">
              <a:buFont typeface="Arial" panose="020B0604020202020204" pitchFamily="34" charset="0"/>
              <a:buChar char="•"/>
            </a:pPr>
            <a:r>
              <a:rPr lang="en-US" sz="1200" b="1" baseline="0">
                <a:solidFill>
                  <a:srgbClr val="000000"/>
                </a:solidFill>
              </a:rPr>
              <a:t>Data transfer is secure</a:t>
            </a:r>
            <a:r>
              <a:rPr lang="en-US" sz="1200" baseline="0">
                <a:solidFill>
                  <a:srgbClr val="000000"/>
                </a:solidFill>
              </a:rPr>
              <a:t>. Data transfer between Power BI and the gateway is secured through Azure Service Bus. The Service Bus creates a secure channel between the Power BI service and your computer. Because the gateway provides this secure connection, there’s usually no need to open a port in your firewall.</a:t>
            </a:r>
          </a:p>
          <a:p>
            <a:pPr marL="285750" indent="-285750">
              <a:buFont typeface="Arial" panose="020B0604020202020204" pitchFamily="34" charset="0"/>
              <a:buChar char="•"/>
            </a:pPr>
            <a:endParaRPr lang="en-US" sz="1200" b="1">
              <a:solidFill>
                <a:srgbClr val="000000"/>
              </a:soli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52494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rPr>
              <a:t>Enables IT departments to centrally deploy and manage </a:t>
            </a:r>
            <a:r>
              <a:rPr lang="en-US" sz="1600" err="1">
                <a:solidFill>
                  <a:srgbClr val="000000"/>
                </a:solidFill>
              </a:rPr>
              <a:t>on-premise</a:t>
            </a:r>
            <a:r>
              <a:rPr lang="en-US" sz="1600">
                <a:solidFill>
                  <a:srgbClr val="000000"/>
                </a:solidFill>
              </a:rPr>
              <a:t> data</a:t>
            </a:r>
            <a:r>
              <a:rPr lang="en-US" sz="1600" baseline="0">
                <a:solidFill>
                  <a:srgbClr val="000000"/>
                </a:solidFill>
              </a:rPr>
              <a:t> access</a:t>
            </a:r>
            <a:r>
              <a:rPr lang="en-US" sz="1600">
                <a:solidFill>
                  <a:srgbClr val="000000"/>
                </a:solidFill>
              </a:rPr>
              <a:t>, for a large group of users</a:t>
            </a:r>
            <a:r>
              <a:rPr lang="en-US" sz="1600" baseline="0">
                <a:solidFill>
                  <a:srgbClr val="00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a:solidFill>
                <a:srgbClr val="000000"/>
              </a:solidFill>
            </a:endParaRPr>
          </a:p>
          <a:p>
            <a:pPr marL="0" lvl="0" indent="0">
              <a:spcBef>
                <a:spcPts val="600"/>
              </a:spcBef>
              <a:buNone/>
            </a:pPr>
            <a:r>
              <a:rPr lang="en-US" sz="1600" b="1" i="0" baseline="0">
                <a:solidFill>
                  <a:srgbClr val="000000"/>
                </a:solidFill>
              </a:rPr>
              <a:t>Talking points:</a:t>
            </a:r>
          </a:p>
          <a:p>
            <a:pPr marL="0" lvl="0" indent="0">
              <a:spcBef>
                <a:spcPts val="600"/>
              </a:spcBef>
              <a:buNone/>
            </a:pPr>
            <a:r>
              <a:rPr lang="en-US" sz="1200" b="1">
                <a:solidFill>
                  <a:srgbClr val="000000"/>
                </a:solidFill>
                <a:cs typeface="Segoe UI Light" panose="020B0502040204020203" pitchFamily="34" charset="0"/>
              </a:rPr>
              <a:t>Centralized way to refresh content in Power BI</a:t>
            </a:r>
            <a:endParaRPr lang="en-US" sz="1200">
              <a:solidFill>
                <a:srgbClr val="000000"/>
              </a:solidFill>
              <a:cs typeface="Segoe UI Light" panose="020B0502040204020203" pitchFamily="34" charset="0"/>
            </a:endParaRPr>
          </a:p>
          <a:p>
            <a:pPr marL="0" lvl="0" indent="0">
              <a:spcBef>
                <a:spcPts val="600"/>
              </a:spcBef>
              <a:buNone/>
            </a:pPr>
            <a:r>
              <a:rPr lang="en-US" sz="1200">
                <a:solidFill>
                  <a:srgbClr val="000000"/>
                </a:solidFill>
                <a:cs typeface="Segoe UI Light" panose="020B0502040204020203" pitchFamily="34" charset="0"/>
              </a:rPr>
              <a:t>Configure, manage and maintain a group of On-Premises</a:t>
            </a:r>
            <a:r>
              <a:rPr lang="en-US" sz="1200" baseline="0">
                <a:solidFill>
                  <a:srgbClr val="000000"/>
                </a:solidFill>
                <a:cs typeface="Segoe UI Light" panose="020B0502040204020203" pitchFamily="34" charset="0"/>
              </a:rPr>
              <a:t> Data Gateways</a:t>
            </a:r>
            <a:r>
              <a:rPr lang="en-US" sz="1200">
                <a:solidFill>
                  <a:srgbClr val="000000"/>
                </a:solidFill>
                <a:cs typeface="Segoe UI Light" panose="020B0502040204020203" pitchFamily="34" charset="0"/>
              </a:rPr>
              <a:t>.</a:t>
            </a:r>
            <a:br>
              <a:rPr lang="en-US" sz="1200">
                <a:solidFill>
                  <a:srgbClr val="000000"/>
                </a:solidFill>
                <a:cs typeface="Segoe UI Light" panose="020B0502040204020203" pitchFamily="34" charset="0"/>
              </a:rPr>
            </a:br>
            <a:r>
              <a:rPr lang="en-US" sz="120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a:solidFill>
                  <a:srgbClr val="000000"/>
                </a:solidFill>
                <a:cs typeface="Segoe UI Light" panose="020B0502040204020203" pitchFamily="34" charset="0"/>
              </a:rPr>
              <a:t>Centralized access control</a:t>
            </a:r>
            <a:endParaRPr lang="en-US" sz="1200">
              <a:solidFill>
                <a:srgbClr val="000000"/>
              </a:solidFill>
              <a:cs typeface="Segoe UI Light" panose="020B0502040204020203" pitchFamily="34" charset="0"/>
            </a:endParaRPr>
          </a:p>
          <a:p>
            <a:pPr marL="0" indent="0">
              <a:spcBef>
                <a:spcPts val="600"/>
              </a:spcBef>
              <a:buNone/>
            </a:pPr>
            <a:r>
              <a:rPr lang="en-US" sz="1200">
                <a:solidFill>
                  <a:srgbClr val="000000"/>
                </a:solidFill>
                <a:cs typeface="Segoe UI Light" panose="020B0502040204020203" pitchFamily="34" charset="0"/>
              </a:rPr>
              <a:t>Centrally manage the set of users who can access the underlying data sources.</a:t>
            </a:r>
            <a:br>
              <a:rPr lang="en-US" sz="1200">
                <a:solidFill>
                  <a:srgbClr val="000000"/>
                </a:solidFill>
                <a:cs typeface="Segoe UI Light" panose="020B0502040204020203" pitchFamily="34" charset="0"/>
              </a:rPr>
            </a:br>
            <a:r>
              <a:rPr lang="en-US" sz="1200">
                <a:solidFill>
                  <a:srgbClr val="000000"/>
                </a:solidFill>
                <a:cs typeface="Segoe UI Light" panose="020B0502040204020203" pitchFamily="34" charset="0"/>
              </a:rPr>
              <a:t>Assign user permissions.</a:t>
            </a:r>
          </a:p>
          <a:p>
            <a:pPr marL="0" lvl="0" indent="0">
              <a:spcBef>
                <a:spcPts val="1200"/>
              </a:spcBef>
              <a:buNone/>
            </a:pPr>
            <a:r>
              <a:rPr lang="en-US" sz="1200" b="1">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a:solidFill>
                  <a:srgbClr val="000000"/>
                </a:solidFill>
                <a:cs typeface="Segoe UI Light" panose="020B0502040204020203" pitchFamily="34" charset="0"/>
              </a:rPr>
              <a:t>Direct access </a:t>
            </a:r>
          </a:p>
          <a:p>
            <a:pPr marL="0" indent="0">
              <a:spcBef>
                <a:spcPts val="600"/>
              </a:spcBef>
              <a:buNone/>
            </a:pPr>
            <a:r>
              <a:rPr lang="en-US" sz="120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a:solidFill>
                  <a:srgbClr val="000000"/>
                </a:solidFill>
              </a:rPr>
              <a:t>Secure data</a:t>
            </a:r>
            <a:r>
              <a:rPr lang="en-US" sz="1200" b="1" baseline="0">
                <a:solidFill>
                  <a:srgbClr val="000000"/>
                </a:solidFill>
              </a:rPr>
              <a:t> transfer</a:t>
            </a:r>
          </a:p>
          <a:p>
            <a:pPr marL="0" indent="0">
              <a:spcBef>
                <a:spcPts val="600"/>
              </a:spcBef>
              <a:buNone/>
            </a:pPr>
            <a:r>
              <a:rPr lang="en-US" sz="1200">
                <a:solidFill>
                  <a:srgbClr val="000000"/>
                </a:solidFill>
              </a:rPr>
              <a:t>Data transfer between the Power BI service and the gateway is secured through </a:t>
            </a:r>
            <a:r>
              <a:rPr lang="en-US" sz="1200">
                <a:solidFill>
                  <a:srgbClr val="000000"/>
                </a:solidFill>
                <a:hlinkClick r:id="rId3"/>
              </a:rPr>
              <a:t>Azure Service Bus</a:t>
            </a:r>
            <a:r>
              <a:rPr lang="en-US" sz="120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p>
          <a:p>
            <a:pPr marL="0" marR="0" indent="0" algn="l" defTabSz="914400" rtl="0" eaLnBrk="1" fontAlgn="auto" latinLnBrk="0" hangingPunct="1">
              <a:lnSpc>
                <a:spcPct val="100000"/>
              </a:lnSpc>
              <a:spcBef>
                <a:spcPts val="600"/>
              </a:spcBef>
              <a:spcAft>
                <a:spcPts val="0"/>
              </a:spcAft>
              <a:buClrTx/>
              <a:buSzTx/>
              <a:buFontTx/>
              <a:buNone/>
              <a:tabLst/>
              <a:defRPr/>
            </a:pPr>
            <a:r>
              <a:rPr lang="en-US" sz="1200" b="1">
                <a:solidFill>
                  <a:srgbClr val="000000"/>
                </a:solidFill>
                <a:cs typeface="Segoe UI Light" panose="020B0502040204020203" pitchFamily="34" charset="0"/>
              </a:rPr>
              <a:t>Works with</a:t>
            </a:r>
            <a:r>
              <a:rPr lang="en-US" sz="1200" b="1" baseline="0">
                <a:solidFill>
                  <a:srgbClr val="000000"/>
                </a:solidFill>
                <a:cs typeface="Segoe UI Light" panose="020B0502040204020203" pitchFamily="34" charset="0"/>
              </a:rPr>
              <a:t> multiple</a:t>
            </a:r>
            <a:r>
              <a:rPr lang="en-US" sz="1200" b="1">
                <a:solidFill>
                  <a:srgbClr val="000000"/>
                </a:solidFill>
                <a:cs typeface="Segoe UI Light" panose="020B0502040204020203" pitchFamily="34" charset="0"/>
              </a:rPr>
              <a:t> services: </a:t>
            </a:r>
            <a:r>
              <a:rPr lang="en-US" sz="1200" b="0" baseline="0">
                <a:solidFill>
                  <a:srgbClr val="000000"/>
                </a:solidFill>
                <a:cs typeface="Segoe UI Light" panose="020B0502040204020203" pitchFamily="34" charset="0"/>
              </a:rPr>
              <a:t>Power BI,</a:t>
            </a:r>
            <a:r>
              <a:rPr lang="en-US" sz="1200" kern="1200">
                <a:solidFill>
                  <a:schemeClr val="tx1"/>
                </a:solidFill>
                <a:latin typeface="+mn-lt"/>
                <a:ea typeface="Calibri" panose="020F0502020204030204" pitchFamily="34" charset="0"/>
                <a:cs typeface="Times New Roman" panose="02020603050405020304" pitchFamily="18" charset="0"/>
              </a:rPr>
              <a:t> </a:t>
            </a:r>
            <a:r>
              <a:rPr lang="en-US" sz="1200" kern="1200" err="1">
                <a:solidFill>
                  <a:schemeClr val="tx1"/>
                </a:solidFill>
                <a:latin typeface="+mn-lt"/>
                <a:ea typeface="Calibri" panose="020F0502020204030204" pitchFamily="34" charset="0"/>
                <a:cs typeface="Times New Roman" panose="02020603050405020304" pitchFamily="18" charset="0"/>
              </a:rPr>
              <a:t>PowerApps</a:t>
            </a:r>
            <a:r>
              <a:rPr lang="en-US" sz="1200" kern="1200">
                <a:solidFill>
                  <a:schemeClr val="tx1"/>
                </a:solidFill>
                <a:latin typeface="+mn-lt"/>
                <a:ea typeface="Calibri" panose="020F0502020204030204" pitchFamily="34" charset="0"/>
                <a:cs typeface="Times New Roman" panose="02020603050405020304" pitchFamily="18" charset="0"/>
              </a:rPr>
              <a:t>, Microsoft Flow, Azure Logic Apps</a:t>
            </a:r>
          </a:p>
          <a:p>
            <a:pPr defTabSz="914400">
              <a:lnSpc>
                <a:spcPct val="100000"/>
              </a:lnSpc>
              <a:spcBef>
                <a:spcPts val="0"/>
              </a:spcBef>
              <a:buSzTx/>
              <a:buFont typeface="Arial" panose="020B0604020202020204" pitchFamily="34" charset="0"/>
              <a:buNone/>
              <a:defRPr/>
            </a:pPr>
            <a:r>
              <a:rPr lang="en-US" b="1"/>
              <a:t>Disaster recovery and gateway restore: </a:t>
            </a:r>
            <a:r>
              <a:rPr lang="en-US"/>
              <a:t>Gateway admin can use the recovery key to restore a gateway to a different machine. Once a gateway is restored, all data sources and credentials will continue to work through the new gateway. Restored gateway will have the same name, so no need for re-publish.</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sz="1200" b="1" kern="1200">
              <a:solidFill>
                <a:schemeClr val="tx1"/>
              </a:solidFill>
              <a:latin typeface="+mn-lt"/>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600"/>
              </a:spcBef>
              <a:spcAft>
                <a:spcPts val="0"/>
              </a:spcAft>
              <a:buClrTx/>
              <a:buSzTx/>
              <a:buFontTx/>
              <a:buNone/>
              <a:tabLst/>
              <a:defRPr/>
            </a:pPr>
            <a:endParaRPr lang="en-US" sz="1200" b="1">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baseline="0">
              <a:solidFill>
                <a:srgbClr val="D2D2D2">
                  <a:lumMod val="50000"/>
                </a:srgbClr>
              </a:soli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441075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Power BI helps your organization to drive user adoption with intuitive and familiar tools and collaboration features</a:t>
            </a:r>
          </a:p>
          <a:p>
            <a:endParaRPr lang="en-US" baseline="0" dirty="0"/>
          </a:p>
          <a:p>
            <a:r>
              <a:rPr lang="en-US" b="1" baseline="0" dirty="0"/>
              <a:t>Talking points: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baseline="0" dirty="0"/>
              <a:t>For IT: </a:t>
            </a:r>
            <a:r>
              <a:rPr lang="en-US" b="0" baseline="0" dirty="0"/>
              <a:t>a</a:t>
            </a:r>
            <a:r>
              <a:rPr lang="en-US" sz="1200" kern="1200" dirty="0">
                <a:solidFill>
                  <a:schemeClr val="tx1"/>
                </a:solidFill>
                <a:latin typeface="+mn-lt"/>
                <a:ea typeface="Calibri" panose="020F0502020204030204" pitchFamily="34" charset="0"/>
                <a:cs typeface="Times New Roman" panose="02020603050405020304" pitchFamily="18" charset="0"/>
              </a:rPr>
              <a:t>dministering Power BI tenants, users, and groups is the same as administering them in Office 365</a:t>
            </a:r>
          </a:p>
          <a:p>
            <a:r>
              <a:rPr lang="en-US" b="1" baseline="0" dirty="0"/>
              <a:t>For the analyst: </a:t>
            </a:r>
            <a:r>
              <a:rPr lang="en-US" b="0" baseline="0" dirty="0"/>
              <a:t>familiar tools for data preparation, modeling, and report creation – Power BI Desktop and Excel</a:t>
            </a:r>
            <a:endParaRPr lang="en-US" b="1" baseline="0" dirty="0"/>
          </a:p>
          <a:p>
            <a:pPr fontAlgn="base"/>
            <a:r>
              <a:rPr lang="en-US" sz="1200" b="1" i="0" kern="1200" dirty="0">
                <a:solidFill>
                  <a:schemeClr val="tx1"/>
                </a:solidFill>
                <a:effectLst/>
              </a:rPr>
              <a:t>For</a:t>
            </a:r>
            <a:r>
              <a:rPr lang="en-US" sz="1200" b="1" i="0" kern="1200" baseline="0" dirty="0">
                <a:solidFill>
                  <a:schemeClr val="tx1"/>
                </a:solidFill>
                <a:effectLst/>
              </a:rPr>
              <a:t> the end user:</a:t>
            </a:r>
          </a:p>
          <a:p>
            <a:pPr fontAlgn="base"/>
            <a:r>
              <a:rPr lang="en-US" sz="1200" b="1" i="0" kern="1200" dirty="0">
                <a:solidFill>
                  <a:schemeClr val="tx1"/>
                </a:solidFill>
                <a:effectLst/>
              </a:rPr>
              <a:t>Share a dashboard with colleagues and others</a:t>
            </a:r>
          </a:p>
          <a:p>
            <a:pPr fontAlgn="base"/>
            <a:r>
              <a:rPr lang="en-US" sz="20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1200" b="0" i="0" kern="1200" dirty="0">
                <a:solidFill>
                  <a:schemeClr val="tx1"/>
                </a:solidFill>
                <a:effectLst/>
              </a:rPr>
              <a:t>.</a:t>
            </a:r>
          </a:p>
          <a:p>
            <a:pPr marL="171450" indent="-171450">
              <a:buFont typeface="Arial" panose="020B0604020202020204" pitchFamily="34" charset="0"/>
              <a:buChar char="•"/>
            </a:pPr>
            <a:r>
              <a:rPr lang="en-US" sz="1200" baseline="0" dirty="0"/>
              <a:t>Make changes to dashboard after you’ve sent it out, and it will automatically sync across all users</a:t>
            </a:r>
          </a:p>
          <a:p>
            <a:pPr marL="171450" indent="-171450">
              <a:buFont typeface="Arial" panose="020B0604020202020204" pitchFamily="34" charset="0"/>
              <a:buChar char="•"/>
            </a:pPr>
            <a:r>
              <a:rPr lang="en-US" sz="1200" baseline="0" dirty="0"/>
              <a:t>Share only your </a:t>
            </a:r>
            <a:r>
              <a:rPr lang="en-US" sz="1200" dirty="0"/>
              <a:t>dashboard</a:t>
            </a:r>
            <a:r>
              <a:rPr lang="en-US" sz="1200" baseline="0" dirty="0"/>
              <a:t>, keeping access to the source data and reports secure. </a:t>
            </a:r>
            <a:r>
              <a:rPr lang="en-US" sz="1200" dirty="0"/>
              <a:t>What</a:t>
            </a:r>
            <a:r>
              <a:rPr lang="en-US" sz="1200" baseline="0" dirty="0"/>
              <a:t> this means: </a:t>
            </a:r>
            <a:r>
              <a:rPr lang="en-US" sz="1200" dirty="0"/>
              <a:t>Users who receiving a sharing invitation cannot change filters or drill down into data  - they only see</a:t>
            </a:r>
            <a:r>
              <a:rPr lang="en-US" sz="1200" baseline="0" dirty="0"/>
              <a:t> what’s in the dashboard</a:t>
            </a:r>
          </a:p>
          <a:p>
            <a:pPr marL="171450" indent="-171450">
              <a:buFont typeface="Arial" panose="020B0604020202020204" pitchFamily="34" charset="0"/>
              <a:buChar char="•"/>
            </a:pPr>
            <a:r>
              <a:rPr lang="en-US" sz="1200" baseline="0" dirty="0"/>
              <a:t>Manage who can re-share dashboards with others</a:t>
            </a:r>
          </a:p>
          <a:p>
            <a:pPr marL="171450" indent="-171450">
              <a:buFont typeface="Arial" panose="020B0604020202020204" pitchFamily="34" charset="0"/>
              <a:buChar char="•"/>
            </a:pPr>
            <a:r>
              <a:rPr lang="en-US" sz="1200" dirty="0"/>
              <a:t>Share dashboards b</a:t>
            </a:r>
            <a:r>
              <a:rPr lang="en-US" sz="28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1200" dirty="0"/>
              <a:t>Share without email notification, copy and share a link instead, e.g. on another portal</a:t>
            </a:r>
          </a:p>
          <a:p>
            <a:pPr marL="171450" indent="-171450">
              <a:buFont typeface="Arial" panose="020B0604020202020204" pitchFamily="34" charset="0"/>
              <a:buChar char="•"/>
            </a:pPr>
            <a:r>
              <a:rPr lang="en-US" sz="1200" dirty="0"/>
              <a:t>People picker with autocomplete as you start typing the name of recipients</a:t>
            </a:r>
          </a:p>
          <a:p>
            <a:pPr marL="171450" indent="-171450">
              <a:buFont typeface="Arial" panose="020B0604020202020204" pitchFamily="34" charset="0"/>
              <a:buChar char="•"/>
            </a:pPr>
            <a:r>
              <a:rPr lang="en-US" sz="1200" dirty="0"/>
              <a:t>Copy/paste large number of email addresses you want to share with, e.g. copy directly from Outlook</a:t>
            </a:r>
          </a:p>
          <a:p>
            <a:pPr marL="171450" indent="-171450">
              <a:buFont typeface="Arial" panose="020B0604020202020204" pitchFamily="34" charset="0"/>
              <a:buChar char="•"/>
            </a:pPr>
            <a:r>
              <a:rPr lang="en-US" sz="1200" dirty="0"/>
              <a:t>Collapse navigation pane with URL parameter</a:t>
            </a:r>
          </a:p>
          <a:p>
            <a:endParaRPr lang="en-US" sz="1200" b="0" i="0" kern="1200" dirty="0">
              <a:solidFill>
                <a:schemeClr val="tx1"/>
              </a:solidFill>
              <a:effectLst/>
            </a:endParaRPr>
          </a:p>
          <a:p>
            <a:pPr fontAlgn="base"/>
            <a:r>
              <a:rPr lang="en-US" sz="1200" b="1" i="0" kern="1200" dirty="0">
                <a:solidFill>
                  <a:schemeClr val="tx1"/>
                </a:solidFill>
                <a:effectLst/>
              </a:rPr>
              <a:t>Collaborate in a group workspace</a:t>
            </a:r>
          </a:p>
          <a:p>
            <a:pPr marL="171450" indent="-171450">
              <a:buFont typeface="Arial" panose="020B0604020202020204" pitchFamily="34" charset="0"/>
              <a:buChar char="•"/>
            </a:pPr>
            <a:r>
              <a:rPr lang="en-US" sz="20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1200" b="0" i="0" kern="1200" dirty="0">
              <a:solidFill>
                <a:schemeClr val="tx1"/>
              </a:solidFill>
              <a:effectLst/>
            </a:endParaRPr>
          </a:p>
          <a:p>
            <a:pPr fontAlgn="base"/>
            <a:r>
              <a:rPr lang="en-US" sz="1200" b="1" i="0" kern="1200" dirty="0">
                <a:solidFill>
                  <a:schemeClr val="tx1"/>
                </a:solidFill>
                <a:effectLst/>
              </a:rPr>
              <a:t>Create a content pack and publish it</a:t>
            </a:r>
          </a:p>
          <a:p>
            <a:pPr marL="171450" indent="-171450">
              <a:buFont typeface="Arial" panose="020B0604020202020204" pitchFamily="34" charset="0"/>
              <a:buChar char="•"/>
            </a:pPr>
            <a:r>
              <a:rPr lang="en-US" sz="12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12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endParaRPr lang="en-US" dirty="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794626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3726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0" dirty="0"/>
              <a:t>There are common challenges that IT professionals are faced with when implementing a new BI solution</a:t>
            </a:r>
            <a:endParaRPr lang="en-US" b="0" dirty="0">
              <a:cs typeface="Calibri"/>
            </a:endParaRPr>
          </a:p>
          <a:p>
            <a:endParaRPr lang="en-US" sz="1200" kern="1200">
              <a:solidFill>
                <a:schemeClr val="tx1">
                  <a:lumMod val="75000"/>
                  <a:lumOff val="25000"/>
                </a:schemeClr>
              </a:solidFill>
              <a:latin typeface="+mn-lt"/>
              <a:ea typeface="Segoe UI" pitchFamily="34" charset="0"/>
              <a:cs typeface="Segoe UI" pitchFamily="34" charset="0"/>
            </a:endParaRPr>
          </a:p>
          <a:p>
            <a:r>
              <a:rPr lang="en-US" sz="1200" b="1" kern="1200" dirty="0">
                <a:solidFill>
                  <a:schemeClr val="tx1">
                    <a:lumMod val="75000"/>
                    <a:lumOff val="25000"/>
                  </a:schemeClr>
                </a:solidFill>
                <a:latin typeface="+mn-lt"/>
                <a:ea typeface="Segoe UI" pitchFamily="34" charset="0"/>
                <a:cs typeface="Calibri"/>
              </a:rPr>
              <a:t>Talking points: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Management of BI systems</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Variety of data sources</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Managing data in the cloud</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Integration with existing environment</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Keeping data current</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Ease of use and adoption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endParaRPr lang="en-US"/>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313461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aseline="0"/>
              <a:t>Let’s walk through an overview of what Power BI is.  </a:t>
            </a:r>
          </a:p>
          <a:p>
            <a:pPr marL="228600" indent="-228600">
              <a:buFont typeface="+mj-lt"/>
              <a:buAutoNum type="arabicPeriod"/>
            </a:pPr>
            <a:endParaRPr lang="en-US" sz="1000" b="1" baseline="0"/>
          </a:p>
          <a:p>
            <a:r>
              <a:rPr lang="en-US" sz="1000" b="1"/>
              <a:t>1. The</a:t>
            </a:r>
            <a:r>
              <a:rPr lang="en-US" sz="1000" b="1" baseline="0"/>
              <a:t> Power BI Service, sometimes referred to as </a:t>
            </a:r>
            <a:r>
              <a:rPr lang="en-US" sz="1000" b="1"/>
              <a:t>powerbi.com,</a:t>
            </a:r>
            <a:r>
              <a:rPr lang="en-US" sz="1000" b="1" baseline="0"/>
              <a:t> </a:t>
            </a:r>
            <a:r>
              <a:rPr lang="en-US" sz="1000"/>
              <a:t>is what allows</a:t>
            </a:r>
            <a:r>
              <a:rPr lang="en-US" sz="1000" baseline="0"/>
              <a:t> you to</a:t>
            </a:r>
            <a:r>
              <a:rPr lang="en-US" sz="1000"/>
              <a:t>: </a:t>
            </a:r>
          </a:p>
          <a:p>
            <a:pPr marL="628650" lvl="1" indent="-171450">
              <a:buFont typeface="Arial" panose="020B0604020202020204" pitchFamily="34" charset="0"/>
              <a:buChar char="•"/>
            </a:pPr>
            <a:r>
              <a:rPr lang="en-US" sz="1000" baseline="0"/>
              <a:t>Create beautiful visualizations to tell compelling data stories. </a:t>
            </a:r>
          </a:p>
          <a:p>
            <a:pPr marL="628650" lvl="1" indent="-171450">
              <a:buFont typeface="Arial" panose="020B0604020202020204" pitchFamily="34" charset="0"/>
              <a:buChar char="•"/>
            </a:pPr>
            <a:r>
              <a:rPr lang="en-US" sz="1000" baseline="0"/>
              <a:t>Build rich, live dashboards that turn BI into business insights.</a:t>
            </a:r>
          </a:p>
          <a:p>
            <a:pPr marL="628650" lvl="1" indent="-171450">
              <a:buFont typeface="Arial" panose="020B0604020202020204" pitchFamily="34" charset="0"/>
              <a:buChar char="•"/>
            </a:pPr>
            <a:r>
              <a:rPr lang="en-US" sz="1000"/>
              <a:t>Create reports</a:t>
            </a:r>
            <a:r>
              <a:rPr lang="en-US" sz="1000" baseline="0"/>
              <a:t> &amp; datasets from which you can create visualizations and dashboards.</a:t>
            </a:r>
          </a:p>
          <a:p>
            <a:pPr marL="628650" lvl="1" indent="-171450">
              <a:buFont typeface="Arial" panose="020B0604020202020204" pitchFamily="34" charset="0"/>
              <a:buChar char="•"/>
            </a:pPr>
            <a:r>
              <a:rPr lang="en-US" sz="1000" baseline="0"/>
              <a:t>Enjoy the benefits of up-to-date data with real-time, automatic and scheduled refreshes.</a:t>
            </a:r>
          </a:p>
          <a:p>
            <a:pPr marL="628650" lvl="1" indent="-171450">
              <a:buFont typeface="Arial" panose="020B0604020202020204" pitchFamily="34" charset="0"/>
              <a:buChar char="•"/>
            </a:pPr>
            <a:r>
              <a:rPr lang="en-US" sz="1000" baseline="0"/>
              <a:t>Share dashboards easily with other people in your organization.</a:t>
            </a:r>
          </a:p>
          <a:p>
            <a:pPr marL="628650" lvl="1" indent="-171450">
              <a:buFont typeface="Arial" panose="020B0604020202020204" pitchFamily="34" charset="0"/>
              <a:buChar char="•"/>
            </a:pPr>
            <a:r>
              <a:rPr lang="en-US" sz="1000" baseline="0"/>
              <a:t>Ask questions of data in plain English with Natural Language Query.</a:t>
            </a:r>
          </a:p>
          <a:p>
            <a:pPr marL="628650" lvl="1" indent="-171450">
              <a:buFont typeface="Arial" panose="020B0604020202020204" pitchFamily="34" charset="0"/>
              <a:buChar char="•"/>
            </a:pPr>
            <a:r>
              <a:rPr lang="en-US" sz="1000" baseline="0"/>
              <a:t>Stay connected to data all the time with mobile applications.</a:t>
            </a:r>
          </a:p>
          <a:p>
            <a:pPr marL="457200" lvl="1" indent="0">
              <a:buFont typeface="Arial" panose="020B0604020202020204" pitchFamily="34" charset="0"/>
              <a:buNone/>
            </a:pPr>
            <a:endParaRPr lang="en-US" sz="1000" baseline="0"/>
          </a:p>
          <a:p>
            <a:pPr marL="0" indent="0">
              <a:buFont typeface="+mj-lt"/>
              <a:buNone/>
            </a:pPr>
            <a:r>
              <a:rPr lang="en-US" sz="1000" b="1" baseline="0"/>
              <a:t>2. </a:t>
            </a:r>
            <a:r>
              <a:rPr lang="en-US" sz="1000" b="0" baseline="0"/>
              <a:t>Power BI </a:t>
            </a:r>
            <a:r>
              <a:rPr lang="en-US" sz="1000" b="1" baseline="0"/>
              <a:t>connects to a variety of data sources. </a:t>
            </a:r>
            <a:r>
              <a:rPr lang="en-US" sz="1000" baseline="0"/>
              <a:t>These range across both cloud and on-premises sources, and include:</a:t>
            </a:r>
          </a:p>
          <a:p>
            <a:pPr marL="628650" lvl="1" indent="-171450">
              <a:buFont typeface="Arial" panose="020B0604020202020204" pitchFamily="34" charset="0"/>
              <a:buChar char="•"/>
            </a:pPr>
            <a:r>
              <a:rPr lang="en-US" sz="1000" baseline="0"/>
              <a:t>A variety of </a:t>
            </a:r>
            <a:r>
              <a:rPr lang="en-US" sz="1000" b="1" baseline="0"/>
              <a:t>popular SaaS solutions</a:t>
            </a:r>
            <a:r>
              <a:rPr lang="en-US" sz="1000" baseline="0"/>
              <a:t>, such as </a:t>
            </a:r>
            <a:r>
              <a:rPr lang="en-US" sz="1000" baseline="0" err="1"/>
              <a:t>Marketo</a:t>
            </a:r>
            <a:r>
              <a:rPr lang="en-US" sz="1000" baseline="0"/>
              <a:t>, Salesforce, GitHub, Dynamics CRM, </a:t>
            </a:r>
            <a:r>
              <a:rPr lang="en-US" sz="1000" baseline="0" err="1"/>
              <a:t>Zendesk</a:t>
            </a:r>
            <a:r>
              <a:rPr lang="en-US" sz="1000" baseline="0"/>
              <a:t>, and several others.</a:t>
            </a:r>
            <a:endParaRPr lang="en-US" sz="1000" b="0" baseline="0"/>
          </a:p>
          <a:p>
            <a:pPr marL="628650" lvl="1" indent="-171450">
              <a:buFont typeface="Arial" panose="020B0604020202020204" pitchFamily="34" charset="0"/>
              <a:buChar char="•"/>
            </a:pPr>
            <a:r>
              <a:rPr lang="en-US" sz="1000" b="1" baseline="0"/>
              <a:t>On-premises databases </a:t>
            </a:r>
            <a:r>
              <a:rPr lang="en-US" sz="1000" baseline="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a:t>Custom data sources </a:t>
            </a:r>
            <a:r>
              <a:rPr lang="en-US" sz="1000" baseline="0"/>
              <a:t>– </a:t>
            </a:r>
            <a:r>
              <a:rPr lang="en-US" sz="1000" b="0" baseline="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a:p>
          <a:p>
            <a:pPr marL="628650" lvl="1" indent="-171450">
              <a:buFont typeface="Arial" panose="020B0604020202020204" pitchFamily="34" charset="0"/>
              <a:buChar char="•"/>
            </a:pPr>
            <a:r>
              <a:rPr lang="en-US" sz="1000" b="1" baseline="0"/>
              <a:t>Other Azure services</a:t>
            </a:r>
            <a:r>
              <a:rPr lang="en-US" sz="1000" baseline="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a:t>Power BI Desktop, Excel and CSV files </a:t>
            </a:r>
            <a:r>
              <a:rPr lang="en-US" sz="1000" baseline="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a:p>
            <a:pPr marL="0" lv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753552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fld id="{E98C02C0-98AB-4661-8FF3-2C79CAD8CBF9}" type="slidenum">
              <a:rPr lang="en-US">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54021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Power BI is a Software as a Service (SaaS) BI solution</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1200" kern="1200" dirty="0">
              <a:solidFill>
                <a:schemeClr val="tx1"/>
              </a:solidFill>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b="1" kern="1200" dirty="0">
                <a:solidFill>
                  <a:schemeClr val="tx1"/>
                </a:solidFill>
                <a:latin typeface="+mn-lt"/>
                <a:ea typeface="Calibri" panose="020F0502020204030204" pitchFamily="34" charset="0"/>
                <a:cs typeface="Times New Roman" panose="02020603050405020304" pitchFamily="18" charset="0"/>
              </a:rPr>
              <a:t>Talking points:</a:t>
            </a:r>
            <a:br>
              <a:rPr lang="en-US" sz="1200" b="1" kern="1200" dirty="0">
                <a:solidFill>
                  <a:schemeClr val="tx1"/>
                </a:solidFill>
                <a:latin typeface="+mn-lt"/>
                <a:ea typeface="Calibri" panose="020F0502020204030204" pitchFamily="34" charset="0"/>
                <a:cs typeface="Times New Roman" panose="02020603050405020304" pitchFamily="18" charset="0"/>
              </a:rPr>
            </a:br>
            <a:r>
              <a:rPr lang="en-US" sz="1200" b="0" kern="1200" dirty="0">
                <a:solidFill>
                  <a:schemeClr val="tx1"/>
                </a:solidFill>
                <a:latin typeface="+mn-lt"/>
                <a:ea typeface="Calibri" panose="020F0502020204030204" pitchFamily="34" charset="0"/>
                <a:cs typeface="Times New Roman" panose="02020603050405020304" pitchFamily="18" charset="0"/>
              </a:rPr>
              <a:t>Power BI</a:t>
            </a:r>
            <a:r>
              <a:rPr lang="en-US" sz="1200" kern="1200" dirty="0">
                <a:solidFill>
                  <a:schemeClr val="tx1"/>
                </a:solidFill>
                <a:latin typeface="+mn-lt"/>
                <a:ea typeface="Calibri" panose="020F0502020204030204" pitchFamily="34" charset="0"/>
                <a:cs typeface="Times New Roman" panose="02020603050405020304" pitchFamily="18" charset="0"/>
              </a:rPr>
              <a:t> enables fast deployment with</a:t>
            </a:r>
            <a:r>
              <a:rPr lang="en-US" sz="1200" kern="1200" baseline="0" dirty="0">
                <a:solidFill>
                  <a:schemeClr val="tx1"/>
                </a:solidFill>
                <a:latin typeface="+mn-lt"/>
                <a:ea typeface="Calibri" panose="020F0502020204030204" pitchFamily="34" charset="0"/>
                <a:cs typeface="Times New Roman" panose="02020603050405020304" pitchFamily="18" charset="0"/>
              </a:rPr>
              <a:t> guaranteed SLAs for uptime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baseline="0" dirty="0">
                <a:solidFill>
                  <a:schemeClr val="tx1"/>
                </a:solidFill>
                <a:latin typeface="+mn-lt"/>
                <a:ea typeface="Calibri" panose="020F0502020204030204" pitchFamily="34" charset="0"/>
                <a:cs typeface="Times New Roman" panose="02020603050405020304" pitchFamily="18" charset="0"/>
              </a:rPr>
              <a:t>Power BI scales to your demands, without having to worry about new hardware acquisitions and maintenance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The service is updated for you</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mn-lt"/>
                <a:ea typeface="+mn-ea"/>
                <a:cs typeface="+mn-cs"/>
              </a:rPr>
              <a:t>Tenant management and usage logs for Power BI for your company is done through the Power BI admin portal.</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b="0" i="0" kern="1200" baseline="0" dirty="0">
                <a:solidFill>
                  <a:schemeClr val="tx1"/>
                </a:solidFill>
                <a:effectLst/>
                <a:latin typeface="+mn-lt"/>
                <a:ea typeface="+mn-ea"/>
                <a:cs typeface="+mn-cs"/>
              </a:rPr>
              <a:t>Security and auditing are managed in the Office 365 Admin Portal.</a:t>
            </a:r>
            <a:r>
              <a:rPr lang="en-US" sz="1200" b="0" i="0" kern="1200" dirty="0">
                <a:solidFill>
                  <a:schemeClr val="tx1"/>
                </a:solidFill>
                <a:effectLst/>
                <a:latin typeface="+mn-lt"/>
                <a:ea typeface="+mn-ea"/>
                <a:cs typeface="+mn-cs"/>
              </a:rPr>
              <a:t> Access to the O365 admin portal can be</a:t>
            </a:r>
            <a:r>
              <a:rPr lang="en-US" sz="1200" b="0" i="0" kern="1200" baseline="0" dirty="0">
                <a:solidFill>
                  <a:schemeClr val="tx1"/>
                </a:solidFill>
                <a:effectLst/>
                <a:latin typeface="+mn-lt"/>
                <a:ea typeface="+mn-ea"/>
                <a:cs typeface="+mn-cs"/>
              </a:rPr>
              <a:t> secured with the Power BI Admin role.</a:t>
            </a:r>
            <a:endParaRPr lang="en-US" sz="1200" kern="1200" dirty="0">
              <a:solidFill>
                <a:schemeClr val="tx1"/>
              </a:solidFill>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Power BI supports Azure AD Conditional Access to provide more control for how users access Power BI. </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Power BI Auditing allows administrators to monitor important user activities. </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25228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a:solidFill>
                  <a:srgbClr val="000000"/>
                </a:solidFill>
              </a:rPr>
              <a:t>Power BI connects to a variety of data sources, enabling you to</a:t>
            </a:r>
            <a:r>
              <a:rPr lang="en-US" baseline="0">
                <a:solidFill>
                  <a:srgbClr val="000000"/>
                </a:solidFill>
              </a:rPr>
              <a:t> </a:t>
            </a:r>
            <a:r>
              <a:rPr lang="en-US">
                <a:solidFill>
                  <a:srgbClr val="000000"/>
                </a:solidFill>
              </a:rPr>
              <a:t>view and explore data from hybrid sources in</a:t>
            </a:r>
            <a:r>
              <a:rPr lang="en-US" baseline="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solidFill>
                  <a:srgbClr val="000000"/>
                </a:solidFill>
              </a:rPr>
              <a:t>The Power BI</a:t>
            </a:r>
            <a:r>
              <a:rPr lang="en-US" baseline="0">
                <a:solidFill>
                  <a:srgbClr val="000000"/>
                </a:solidFill>
              </a:rPr>
              <a:t> Get Data feature lets you q</a:t>
            </a:r>
            <a:r>
              <a:rPr lang="en-US">
                <a:solidFill>
                  <a:srgbClr val="000000"/>
                </a:solidFill>
              </a:rPr>
              <a:t>uickly and easily connect to all of your dat</a:t>
            </a:r>
            <a:r>
              <a:rPr lang="en-US"/>
              <a:t>a</a:t>
            </a:r>
            <a:endParaRPr lang="en-US">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a:solidFill>
                  <a:srgbClr val="000000"/>
                </a:solidFill>
              </a:rPr>
              <a:t>This includes a</a:t>
            </a:r>
            <a:r>
              <a:rPr lang="en-US" baseline="0">
                <a:solidFill>
                  <a:srgbClr val="000000"/>
                </a:solidFill>
              </a:rPr>
              <a:t> range of both cloud sources, on premises sources and specific data files </a:t>
            </a:r>
            <a:r>
              <a:rPr lang="en-US">
                <a:solidFill>
                  <a:srgbClr val="000000"/>
                </a:solidFill>
              </a:rPr>
              <a:t>—from the SaaS solutions you already use to your organization’s on-premises data</a:t>
            </a:r>
          </a:p>
          <a:p>
            <a:pPr marL="171450" indent="-171450">
              <a:buFont typeface="Arial" panose="020B0604020202020204" pitchFamily="34" charset="0"/>
              <a:buChar char="•"/>
            </a:pPr>
            <a:r>
              <a:rPr lang="en-US"/>
              <a:t>Many</a:t>
            </a:r>
            <a:r>
              <a:rPr lang="en-US" baseline="0"/>
              <a:t> sources have been integrated with Power BI, connecting in minutes with pre-built dashboards and reports </a:t>
            </a:r>
          </a:p>
          <a:p>
            <a:pPr marL="171450" indent="-171450">
              <a:buFont typeface="Arial" panose="020B0604020202020204" pitchFamily="34" charset="0"/>
              <a:buChar char="•"/>
            </a:pPr>
            <a:r>
              <a:rPr lang="en-US" baseline="0"/>
              <a:t>For the first time, you can easily get a consolidated view of your data, no matter where the data actually lives</a:t>
            </a:r>
          </a:p>
          <a:p>
            <a:pPr marL="171450" indent="-171450">
              <a:buFont typeface="Arial" panose="020B0604020202020204" pitchFamily="34" charset="0"/>
              <a:buChar char="•"/>
            </a:pPr>
            <a:r>
              <a:rPr lang="en-US"/>
              <a:t>Data from files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Solution templates: you don’t need to start from scratch. Start with a working end-to-end enterprise-ready Power BI solution that incorporates top technical and business practices</a:t>
            </a:r>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20327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With Power</a:t>
            </a:r>
            <a:r>
              <a:rPr lang="en-US" b="0" baseline="0"/>
              <a:t> BI you can create organizational content packs for your organization</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a:gradFill>
                  <a:gsLst>
                    <a:gs pos="0">
                      <a:srgbClr val="FFFFFF"/>
                    </a:gs>
                    <a:gs pos="100000">
                      <a:srgbClr val="FFFFFF"/>
                    </a:gs>
                  </a:gsLst>
                  <a:lin ang="5400000" scaled="0"/>
                </a:gra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a:gradFill>
                <a:gsLst>
                  <a:gs pos="0">
                    <a:srgbClr val="FFFFFF"/>
                  </a:gs>
                  <a:gs pos="100000">
                    <a:srgbClr val="FFFFFF"/>
                  </a:gs>
                </a:gsLst>
                <a:lin ang="5400000" scaled="0"/>
              </a:gradFill>
              <a:ea typeface="Segoe UI" pitchFamily="34" charset="0"/>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cs typeface="Segoe UI" pitchFamily="34" charset="0"/>
              </a:rPr>
              <a:t>Create</a:t>
            </a:r>
            <a:r>
              <a:rPr lang="en-US" baseline="0">
                <a:gradFill>
                  <a:gsLst>
                    <a:gs pos="0">
                      <a:srgbClr val="FFFFFF"/>
                    </a:gs>
                    <a:gs pos="100000">
                      <a:srgbClr val="FFFFFF"/>
                    </a:gs>
                  </a:gsLst>
                  <a:lin ang="5400000" scaled="0"/>
                </a:gradFill>
                <a:cs typeface="Segoe UI" pitchFamily="34" charset="0"/>
              </a:rPr>
              <a:t> c</a:t>
            </a:r>
            <a:r>
              <a:rPr lang="en-US">
                <a:gradFill>
                  <a:gsLst>
                    <a:gs pos="0">
                      <a:srgbClr val="FFFFFF"/>
                    </a:gs>
                    <a:gs pos="100000">
                      <a:srgbClr val="FFFFFF"/>
                    </a:gs>
                  </a:gsLst>
                  <a:lin ang="5400000" scaled="0"/>
                </a:gradFill>
                <a:cs typeface="Segoe UI" pitchFamily="34" charset="0"/>
              </a:rPr>
              <a:t>ontent packs which make it easier and faster for users to explore</a:t>
            </a:r>
            <a:r>
              <a:rPr lang="en-US" baseline="0">
                <a:gradFill>
                  <a:gsLst>
                    <a:gs pos="0">
                      <a:srgbClr val="FFFFFF"/>
                    </a:gs>
                    <a:gs pos="100000">
                      <a:srgbClr val="FFFFFF"/>
                    </a:gs>
                  </a:gsLst>
                  <a:lin ang="5400000" scaled="0"/>
                </a:gradFill>
                <a:cs typeface="Segoe UI" pitchFamily="34" charset="0"/>
              </a:rPr>
              <a:t> the data you’re providing – they get dashboards and reports that they can use immediately to drive insights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303501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Power BI comes with content packs for the</a:t>
            </a:r>
            <a:r>
              <a:rPr lang="en-US" b="0" baseline="0"/>
              <a:t> SaaS solutions that you already use</a:t>
            </a:r>
            <a:endParaRPr lang="en-US" b="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It’s easy to discover business insights</a:t>
            </a:r>
            <a:r>
              <a:rPr lang="en-US" baseline="0">
                <a:gradFill>
                  <a:gsLst>
                    <a:gs pos="0">
                      <a:srgbClr val="FFFFFF"/>
                    </a:gs>
                    <a:gs pos="100000">
                      <a:srgbClr val="FFFFFF"/>
                    </a:gs>
                  </a:gsLst>
                  <a:lin ang="5400000" scaled="0"/>
                </a:gradFill>
                <a:ea typeface="Segoe UI" pitchFamily="34" charset="0"/>
                <a:cs typeface="Segoe UI" pitchFamily="34" charset="0"/>
              </a:rPr>
              <a:t> quickly by connecting all of the SaaS data sources you already use to Power BI </a:t>
            </a:r>
            <a:endParaRPr lang="en-US">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Power BI has “connector” functionality that establishes a direct connection to a variety of popular SaaS solutions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a:gradFill>
                  <a:gsLst>
                    <a:gs pos="0">
                      <a:srgbClr val="FFFFFF"/>
                    </a:gs>
                    <a:gs pos="100000">
                      <a:srgbClr val="FFFFFF"/>
                    </a:gs>
                  </a:gsLst>
                  <a:lin ang="5400000" scaled="0"/>
                </a:gra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a:gradFill>
                  <a:gsLst>
                    <a:gs pos="0">
                      <a:srgbClr val="FFFFFF"/>
                    </a:gs>
                    <a:gs pos="100000">
                      <a:srgbClr val="FFFFFF"/>
                    </a:gs>
                  </a:gsLst>
                  <a:lin ang="5400000" scaled="0"/>
                </a:gradFill>
                <a:ea typeface="Segoe UI" pitchFamily="34" charset="0"/>
                <a:cs typeface="Segoe UI" pitchFamily="34" charset="0"/>
              </a:rPr>
              <a:t>These “content packs” consist of </a:t>
            </a:r>
            <a:r>
              <a:rPr lang="en-US" sz="900">
                <a:gradFill>
                  <a:gsLst>
                    <a:gs pos="1250">
                      <a:schemeClr val="tx2"/>
                    </a:gs>
                    <a:gs pos="99000">
                      <a:schemeClr val="tx2"/>
                    </a:gs>
                  </a:gsLst>
                  <a:lin ang="5400000" scaled="0"/>
                </a:gra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a:gradFill>
                  <a:gsLst>
                    <a:gs pos="1250">
                      <a:schemeClr val="tx2"/>
                    </a:gs>
                    <a:gs pos="99000">
                      <a:schemeClr val="tx2"/>
                    </a:gs>
                  </a:gsLst>
                  <a:lin ang="5400000" scaled="0"/>
                </a:gradFill>
                <a:ea typeface="Segoe UI" pitchFamily="34" charset="0"/>
                <a:cs typeface="Segoe UI" pitchFamily="34" charset="0"/>
              </a:rPr>
              <a:t>That means users don’t have to set anything up from scratch – you connect your data and instantly have a beautiful dashboard ready for you to customize to your needs</a:t>
            </a:r>
            <a:endParaRPr lang="en-US" sz="900" baseline="0">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Thanks to the direct</a:t>
            </a:r>
            <a:r>
              <a:rPr lang="en-US" baseline="0">
                <a:gradFill>
                  <a:gsLst>
                    <a:gs pos="0">
                      <a:srgbClr val="FFFFFF"/>
                    </a:gs>
                    <a:gs pos="100000">
                      <a:srgbClr val="FFFFFF"/>
                    </a:gs>
                  </a:gsLst>
                  <a:lin ang="5400000" scaled="0"/>
                </a:gradFill>
                <a:ea typeface="Segoe UI" pitchFamily="34" charset="0"/>
                <a:cs typeface="Segoe UI" pitchFamily="34" charset="0"/>
              </a:rPr>
              <a:t> connection from Power BI, data processing is optimized, so you can explore at a rapid pace</a:t>
            </a:r>
            <a:endParaRPr lang="en-US">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And data is updated automatically</a:t>
            </a:r>
            <a:r>
              <a:rPr lang="en-US" baseline="0">
                <a:gradFill>
                  <a:gsLst>
                    <a:gs pos="0">
                      <a:srgbClr val="FFFFFF"/>
                    </a:gs>
                    <a:gs pos="100000">
                      <a:srgbClr val="FFFFFF"/>
                    </a:gs>
                  </a:gsLst>
                  <a:lin ang="5400000" scaled="0"/>
                </a:gradFill>
                <a:ea typeface="Segoe UI" pitchFamily="34" charset="0"/>
                <a:cs typeface="Segoe UI" pitchFamily="34" charset="0"/>
              </a:rPr>
              <a:t> each day (or on-demand if you need it) – no need for special refresh configuration</a:t>
            </a:r>
            <a:endParaRPr lang="en-US" sz="900">
              <a:gradFill>
                <a:gsLst>
                  <a:gs pos="0">
                    <a:srgbClr val="FFFFFF"/>
                  </a:gs>
                  <a:gs pos="100000">
                    <a:srgbClr val="FFFFFF"/>
                  </a:gs>
                </a:gsLst>
                <a:lin ang="5400000" scaled="0"/>
              </a:gradFill>
              <a:ea typeface="Segoe UI" pitchFamily="34" charset="0"/>
              <a:cs typeface="Segoe UI" pitchFamily="34"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6/24/2021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973268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37.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6.xml"/><Relationship Id="rId4" Type="http://schemas.openxmlformats.org/officeDocument/2006/relationships/image" Target="../media/image48.jpe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3.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4.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7.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jpe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4.xml"/><Relationship Id="rId1" Type="http://schemas.openxmlformats.org/officeDocument/2006/relationships/tags" Target="../tags/tag6.xml"/><Relationship Id="rId5" Type="http://schemas.openxmlformats.org/officeDocument/2006/relationships/image" Target="../media/image21.png"/><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5.xml"/><Relationship Id="rId1" Type="http://schemas.openxmlformats.org/officeDocument/2006/relationships/tags" Target="../tags/tag7.xml"/><Relationship Id="rId5" Type="http://schemas.openxmlformats.org/officeDocument/2006/relationships/image" Target="../media/image21.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Red Tile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223347" y="230444"/>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0710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2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Overview for IT Professionals</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27685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7D4B5-1F7E-422F-B17D-42B53B61DD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CF6D81-D83C-4F51-A39B-7D2C160754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C15E3B-BD92-4301-91C0-8704FE1C4964}"/>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5" name="Footer Placeholder 4">
            <a:extLst>
              <a:ext uri="{FF2B5EF4-FFF2-40B4-BE49-F238E27FC236}">
                <a16:creationId xmlns:a16="http://schemas.microsoft.com/office/drawing/2014/main" id="{187D1890-5BDA-40AB-A65A-AE9F014F4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ED82C-3486-42C2-B592-5E86CCE92D8D}"/>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32206362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847504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13668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09915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9404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5080470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091177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70710130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05963190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3667557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6570765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a:ln w="3175">
                  <a:noFill/>
                </a:ln>
                <a:gradFill>
                  <a:gsLst>
                    <a:gs pos="84066">
                      <a:srgbClr val="000000"/>
                    </a:gs>
                    <a:gs pos="57576">
                      <a:srgbClr val="000000"/>
                    </a:gs>
                  </a:gsLst>
                  <a:lin ang="5400000" scaled="0"/>
                </a:gradFill>
                <a:cs typeface="Segoe UI" pitchFamily="34" charset="0"/>
              </a:rPr>
              <a:t>May 4 – 8, 2015</a:t>
            </a:r>
            <a:br>
              <a:rPr lang="en-US" sz="2206">
                <a:ln w="3175">
                  <a:noFill/>
                </a:ln>
                <a:gradFill>
                  <a:gsLst>
                    <a:gs pos="84066">
                      <a:srgbClr val="000000"/>
                    </a:gs>
                    <a:gs pos="57576">
                      <a:srgbClr val="000000"/>
                    </a:gs>
                  </a:gsLst>
                  <a:lin ang="5400000" scaled="0"/>
                </a:gradFill>
                <a:cs typeface="Segoe UI" pitchFamily="34" charset="0"/>
              </a:rPr>
            </a:br>
            <a:r>
              <a:rPr lang="en-US" sz="2206">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866694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2922346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9466065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6743180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06500900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5547298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61861692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90194636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3125470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619055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480285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22597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05067730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6761568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5964572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92873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23548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2206583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49290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0529002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311005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211645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47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6692686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16995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164340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5994" y="1817560"/>
            <a:ext cx="11231768" cy="14216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3C657-0E57-4642-9C36-947A094A119C}"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84ADE-7E80-4162-81BE-0B9296854F87}" type="slidenum">
              <a:rPr lang="en-US" smtClean="0"/>
              <a:t>‹#›</a:t>
            </a:fld>
            <a:endParaRPr lang="en-US"/>
          </a:p>
        </p:txBody>
      </p:sp>
    </p:spTree>
    <p:extLst>
      <p:ext uri="{BB962C8B-B14F-4D97-AF65-F5344CB8AC3E}">
        <p14:creationId xmlns:p14="http://schemas.microsoft.com/office/powerpoint/2010/main" val="280779042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158178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299512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6519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0421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924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08102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97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78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95948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dirty="0"/>
              <a:t>Edit Master text styles</a:t>
            </a:r>
          </a:p>
          <a:p>
            <a:pPr lvl="1"/>
            <a:r>
              <a:rPr lang="en-US" dirty="0"/>
              <a:t>Second level</a:t>
            </a:r>
          </a:p>
          <a:p>
            <a:pPr lvl="2"/>
            <a:r>
              <a:rPr lang="en-US" dirty="0"/>
              <a:t>Third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1116DD-3526-41D4-BCBC-722B828D751F}"/>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dirty="0"/>
              <a:t>Preview</a:t>
            </a:r>
          </a:p>
          <a:p>
            <a:pPr marL="0" lvl="0"/>
            <a:r>
              <a:rPr lang="en-US" dirty="0"/>
              <a:t>Release</a:t>
            </a:r>
          </a:p>
          <a:p>
            <a:pPr marL="0" lvl="0"/>
            <a:r>
              <a:rPr lang="en-US" dirty="0"/>
              <a:t>Date</a:t>
            </a:r>
          </a:p>
        </p:txBody>
      </p:sp>
    </p:spTree>
    <p:extLst>
      <p:ext uri="{BB962C8B-B14F-4D97-AF65-F5344CB8AC3E}">
        <p14:creationId xmlns:p14="http://schemas.microsoft.com/office/powerpoint/2010/main" val="160267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2161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3459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9098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692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69425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5867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9186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08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04073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682409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14555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767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321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0591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1443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8751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4259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221268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459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r>
              <a:rPr lang="en-US">
                <a:solidFill>
                  <a:srgbClr val="FFFFFF">
                    <a:lumMod val="65000"/>
                  </a:srgbClr>
                </a:solidFill>
              </a:rPr>
              <a:t>© Microsoft Corporation                                                                                  								                                Azure </a:t>
            </a:r>
          </a:p>
        </p:txBody>
      </p:sp>
    </p:spTree>
    <p:extLst>
      <p:ext uri="{BB962C8B-B14F-4D97-AF65-F5344CB8AC3E}">
        <p14:creationId xmlns:p14="http://schemas.microsoft.com/office/powerpoint/2010/main" val="341364649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0630047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972215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116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3"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10566295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96569394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539040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73720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pic>
        <p:nvPicPr>
          <p:cNvPr id="10" name="MS logo gray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6406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454090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02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2193758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88530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75829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335155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3998979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978622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3611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19486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289785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18396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78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36453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36095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613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1531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275218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52515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69239" y="1206214"/>
            <a:ext cx="9038950"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294166665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11802926" cy="899665"/>
          </a:xfrm>
        </p:spPr>
        <p:txBody>
          <a:bodyPr/>
          <a:lstStyle/>
          <a:p>
            <a:r>
              <a:rPr lang="en-US"/>
              <a:t>Click to edit Master title style</a:t>
            </a:r>
          </a:p>
        </p:txBody>
      </p:sp>
      <p:sp>
        <p:nvSpPr>
          <p:cNvPr id="7" name="Text Placeholder 6"/>
          <p:cNvSpPr>
            <a:spLocks noGrp="1"/>
          </p:cNvSpPr>
          <p:nvPr>
            <p:ph type="body" sz="quarter" idx="11"/>
          </p:nvPr>
        </p:nvSpPr>
        <p:spPr>
          <a:xfrm>
            <a:off x="269239" y="1120371"/>
            <a:ext cx="11653522"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4128006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1475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11" name="Rectangle 10">
            <a:extLst>
              <a:ext uri="{FF2B5EF4-FFF2-40B4-BE49-F238E27FC236}">
                <a16:creationId xmlns:a16="http://schemas.microsoft.com/office/drawing/2014/main" id="{C1BF2564-F324-4D2F-BD31-25730770F6F1}"/>
              </a:ext>
            </a:extLst>
          </p:cNvPr>
          <p:cNvSpPr/>
          <p:nvPr userDrawn="1"/>
        </p:nvSpPr>
        <p:spPr bwMode="auto">
          <a:xfrm>
            <a:off x="-29569" y="-7782"/>
            <a:ext cx="12251139" cy="6873565"/>
          </a:xfrm>
          <a:prstGeom prst="rect">
            <a:avLst/>
          </a:prstGeom>
          <a:solidFill>
            <a:schemeClr val="tx1">
              <a:lumMod val="5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a:gradFill>
                <a:gsLst>
                  <a:gs pos="0">
                    <a:srgbClr val="FFFFFF"/>
                  </a:gs>
                  <a:gs pos="100000">
                    <a:srgbClr val="FFFFFF"/>
                  </a:gs>
                </a:gsLst>
                <a:lin ang="5400000" scaled="0"/>
              </a:gradFill>
              <a:cs typeface="Segoe UI" pitchFamily="34" charset="0"/>
            </a:endParaRPr>
          </a:p>
        </p:txBody>
      </p:sp>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F04341EC-2A69-44AC-8D72-2A5D4C42D958}"/>
              </a:ext>
            </a:extLst>
          </p:cNvPr>
          <p:cNvPicPr>
            <a:picLocks noChangeAspect="1"/>
          </p:cNvPicPr>
          <p:nvPr userDrawn="1"/>
        </p:nvPicPr>
        <p:blipFill>
          <a:blip r:embed="rId3"/>
          <a:stretch>
            <a:fillRect/>
          </a:stretch>
        </p:blipFill>
        <p:spPr>
          <a:xfrm>
            <a:off x="451632" y="470067"/>
            <a:ext cx="1429004" cy="304828"/>
          </a:xfrm>
          <a:prstGeom prst="rect">
            <a:avLst/>
          </a:prstGeom>
        </p:spPr>
      </p:pic>
    </p:spTree>
    <p:extLst>
      <p:ext uri="{BB962C8B-B14F-4D97-AF65-F5344CB8AC3E}">
        <p14:creationId xmlns:p14="http://schemas.microsoft.com/office/powerpoint/2010/main" val="1055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5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097496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1137339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50108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24992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2549581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5749259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01050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7029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71605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14264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0" y="0"/>
            <a:ext cx="12200028" cy="6882063"/>
          </a:xfrm>
          <a:prstGeom prst="rect">
            <a:avLst/>
          </a:prstGeom>
        </p:spPr>
      </p:pic>
      <p:sp>
        <p:nvSpPr>
          <p:cNvPr id="11" name="Rectangle 10"/>
          <p:cNvSpPr/>
          <p:nvPr/>
        </p:nvSpPr>
        <p:spPr>
          <a:xfrm>
            <a:off x="223347" y="230444"/>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0710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2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Overview for IT Professionals</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85343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95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8903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1460124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5892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414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2240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01512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2750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dirty="0"/>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dirty="0"/>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dirty="0"/>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50537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6887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361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19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3572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63136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25544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1442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227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8819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767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0554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5766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555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841544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8856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9928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4766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2093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128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62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74591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33676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7693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dirty="0"/>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4229479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24845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6/24/2021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4681802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82768694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6941045-DECA-3044-ADC3-FC486F652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 r="67" b="15675"/>
          <a:stretch/>
        </p:blipFill>
        <p:spPr>
          <a:xfrm>
            <a:off x="0" y="-2858"/>
            <a:ext cx="12191999" cy="6858002"/>
          </a:xfrm>
          <a:prstGeom prst="rect">
            <a:avLst/>
          </a:prstGeom>
        </p:spPr>
      </p:pic>
      <p:sp>
        <p:nvSpPr>
          <p:cNvPr id="11" name="Rectangle 10">
            <a:extLst>
              <a:ext uri="{FF2B5EF4-FFF2-40B4-BE49-F238E27FC236}">
                <a16:creationId xmlns:a16="http://schemas.microsoft.com/office/drawing/2014/main" id="{9D05474F-0DDF-4941-8FAA-AC0197C22E6C}"/>
              </a:ext>
            </a:extLst>
          </p:cNvPr>
          <p:cNvSpPr/>
          <p:nvPr userDrawn="1"/>
        </p:nvSpPr>
        <p:spPr>
          <a:xfrm>
            <a:off x="-1" y="-2858"/>
            <a:ext cx="12191999" cy="6858000"/>
          </a:xfrm>
          <a:prstGeom prst="rect">
            <a:avLst/>
          </a:prstGeom>
          <a:gradFill flip="none" rotWithShape="1">
            <a:gsLst>
              <a:gs pos="26000">
                <a:srgbClr val="002060">
                  <a:alpha val="97000"/>
                </a:srgbClr>
              </a:gs>
              <a:gs pos="83000">
                <a:srgbClr val="002060">
                  <a:alpha val="0"/>
                </a:srgb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99359628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2F64B4-0879-E645-A419-51EDF50D44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97" t="1412" r="16744" b="29604"/>
          <a:stretch/>
        </p:blipFill>
        <p:spPr>
          <a:xfrm>
            <a:off x="1" y="0"/>
            <a:ext cx="12191999" cy="6858000"/>
          </a:xfrm>
          <a:prstGeom prst="rect">
            <a:avLst/>
          </a:prstGeom>
        </p:spPr>
      </p:pic>
      <p:pic>
        <p:nvPicPr>
          <p:cNvPr id="9" name="Picture 8">
            <a:extLst>
              <a:ext uri="{FF2B5EF4-FFF2-40B4-BE49-F238E27FC236}">
                <a16:creationId xmlns:a16="http://schemas.microsoft.com/office/drawing/2014/main" id="{D5B4B6E6-6B1A-5144-853E-482A028EC6F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97" t="1533" r="16744" b="29568"/>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D1B69155-B552-2C4C-865F-BDB10711B3B6}"/>
              </a:ext>
            </a:extLst>
          </p:cNvPr>
          <p:cNvSpPr/>
          <p:nvPr userDrawn="1"/>
        </p:nvSpPr>
        <p:spPr>
          <a:xfrm>
            <a:off x="0" y="1"/>
            <a:ext cx="11601851" cy="6857999"/>
          </a:xfrm>
          <a:prstGeom prst="rect">
            <a:avLst/>
          </a:prstGeom>
          <a:gradFill flip="none" rotWithShape="1">
            <a:gsLst>
              <a:gs pos="0">
                <a:srgbClr val="002060"/>
              </a:gs>
              <a:gs pos="53000">
                <a:srgbClr val="002060">
                  <a:alpha val="0"/>
                </a:srgbClr>
              </a:gs>
            </a:gsLst>
            <a:lin ang="20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24007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7E2B7D-0935-814F-BA03-018DB75CA846}"/>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0880" t="21938" r="8224" b="26644"/>
          <a:stretch/>
        </p:blipFill>
        <p:spPr>
          <a:xfrm>
            <a:off x="0" y="-1"/>
            <a:ext cx="12192000" cy="6858001"/>
          </a:xfrm>
          <a:prstGeom prst="rect">
            <a:avLst/>
          </a:prstGeom>
        </p:spPr>
      </p:pic>
    </p:spTree>
    <p:extLst>
      <p:ext uri="{BB962C8B-B14F-4D97-AF65-F5344CB8AC3E}">
        <p14:creationId xmlns:p14="http://schemas.microsoft.com/office/powerpoint/2010/main" val="152749099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AE78F8-E2A5-4A4D-A833-12F794A87F7A}"/>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0881" t="21938" r="8224" b="26644"/>
          <a:stretch/>
        </p:blipFill>
        <p:spPr>
          <a:xfrm>
            <a:off x="-1" y="0"/>
            <a:ext cx="12192001" cy="6858000"/>
          </a:xfrm>
          <a:prstGeom prst="rect">
            <a:avLst/>
          </a:prstGeom>
        </p:spPr>
      </p:pic>
    </p:spTree>
    <p:extLst>
      <p:ext uri="{BB962C8B-B14F-4D97-AF65-F5344CB8AC3E}">
        <p14:creationId xmlns:p14="http://schemas.microsoft.com/office/powerpoint/2010/main" val="211927712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88001E3-FB59-714E-957C-A2C570934901}"/>
              </a:ext>
            </a:extLst>
          </p:cNvPr>
          <p:cNvPicPr>
            <a:picLocks noChangeAspect="1"/>
          </p:cNvPicPr>
          <p:nvPr userDrawn="1"/>
        </p:nvPicPr>
        <p:blipFill rotWithShape="1">
          <a:blip r:embed="rId2">
            <a:alphaModFix amt="25000"/>
            <a:extLst>
              <a:ext uri="{28A0092B-C50C-407E-A947-70E740481C1C}">
                <a14:useLocalDpi xmlns:a14="http://schemas.microsoft.com/office/drawing/2010/main" val="0"/>
              </a:ext>
            </a:extLst>
          </a:blip>
          <a:srcRect t="32163" b="3403"/>
          <a:stretch/>
        </p:blipFill>
        <p:spPr>
          <a:xfrm>
            <a:off x="0" y="0"/>
            <a:ext cx="12192000" cy="6858000"/>
          </a:xfrm>
          <a:prstGeom prst="rect">
            <a:avLst/>
          </a:prstGeom>
        </p:spPr>
      </p:pic>
    </p:spTree>
    <p:extLst>
      <p:ext uri="{BB962C8B-B14F-4D97-AF65-F5344CB8AC3E}">
        <p14:creationId xmlns:p14="http://schemas.microsoft.com/office/powerpoint/2010/main" val="74174842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88001E3-FB59-714E-957C-A2C570934901}"/>
              </a:ext>
            </a:extLst>
          </p:cNvPr>
          <p:cNvPicPr>
            <a:picLocks noChangeAspect="1"/>
          </p:cNvPicPr>
          <p:nvPr userDrawn="1"/>
        </p:nvPicPr>
        <p:blipFill rotWithShape="1">
          <a:blip r:embed="rId2">
            <a:alphaModFix amt="25000"/>
            <a:extLst>
              <a:ext uri="{28A0092B-C50C-407E-A947-70E740481C1C}">
                <a14:useLocalDpi xmlns:a14="http://schemas.microsoft.com/office/drawing/2010/main" val="0"/>
              </a:ext>
            </a:extLst>
          </a:blip>
          <a:srcRect t="32163" b="3403"/>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5CAE8798-A058-DB46-B12E-370CB4A1402E}"/>
              </a:ext>
            </a:extLst>
          </p:cNvPr>
          <p:cNvSpPr>
            <a:spLocks noGrp="1"/>
          </p:cNvSpPr>
          <p:nvPr>
            <p:ph type="pic" sz="quarter" idx="10" hasCustomPrompt="1"/>
          </p:nvPr>
        </p:nvSpPr>
        <p:spPr>
          <a:xfrm>
            <a:off x="158750" y="98099"/>
            <a:ext cx="1255713" cy="658813"/>
          </a:xfrm>
        </p:spPr>
        <p:txBody>
          <a:bodyPr>
            <a:normAutofit/>
          </a:bodyPr>
          <a:lstStyle>
            <a:lvl1pPr>
              <a:defRPr sz="1200" b="0" i="0">
                <a:solidFill>
                  <a:schemeClr val="bg1"/>
                </a:solidFill>
                <a:latin typeface="Segoe UI Light" panose="020B0502040204020203" pitchFamily="34" charset="0"/>
                <a:cs typeface="Segoe UI Light" panose="020B0502040204020203" pitchFamily="34" charset="0"/>
              </a:defRPr>
            </a:lvl1pPr>
          </a:lstStyle>
          <a:p>
            <a:r>
              <a:rPr lang="tr-TR" dirty="0" err="1"/>
              <a:t>Insert</a:t>
            </a:r>
            <a:r>
              <a:rPr lang="tr-TR" dirty="0"/>
              <a:t> logo here</a:t>
            </a:r>
          </a:p>
        </p:txBody>
      </p:sp>
    </p:spTree>
    <p:extLst>
      <p:ext uri="{BB962C8B-B14F-4D97-AF65-F5344CB8AC3E}">
        <p14:creationId xmlns:p14="http://schemas.microsoft.com/office/powerpoint/2010/main" val="371894020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4710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79410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664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29569" y="0"/>
            <a:ext cx="505877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sp>
        <p:nvSpPr>
          <p:cNvPr id="9"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Tree>
    <p:extLst>
      <p:ext uri="{BB962C8B-B14F-4D97-AF65-F5344CB8AC3E}">
        <p14:creationId xmlns:p14="http://schemas.microsoft.com/office/powerpoint/2010/main" val="3329253462"/>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1" y="0"/>
            <a:ext cx="502920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
        <p:nvSpPr>
          <p:cNvPr id="7"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8"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140420408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12" name="Rectangle 11"/>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73828"/>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Tree>
    <p:extLst>
      <p:ext uri="{BB962C8B-B14F-4D97-AF65-F5344CB8AC3E}">
        <p14:creationId xmlns:p14="http://schemas.microsoft.com/office/powerpoint/2010/main" val="103115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grayscl/>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8" name="Rectangle 7"/>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
        <p:nvSpPr>
          <p:cNvPr id="14" name="Rectangle 13"/>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87297"/>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Tree>
    <p:extLst>
      <p:ext uri="{BB962C8B-B14F-4D97-AF65-F5344CB8AC3E}">
        <p14:creationId xmlns:p14="http://schemas.microsoft.com/office/powerpoint/2010/main" val="264282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331991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56910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442137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955108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780423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2347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219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28016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99545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74928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475641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2647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65543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228044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8355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6192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9480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570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6661429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92969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721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22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4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5243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3252695996"/>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99987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1573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877319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420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7D4B5-1F7E-422F-B17D-42B53B61DD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CF6D81-D83C-4F51-A39B-7D2C160754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C15E3B-BD92-4301-91C0-8704FE1C4964}"/>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5" name="Footer Placeholder 4">
            <a:extLst>
              <a:ext uri="{FF2B5EF4-FFF2-40B4-BE49-F238E27FC236}">
                <a16:creationId xmlns:a16="http://schemas.microsoft.com/office/drawing/2014/main" id="{187D1890-5BDA-40AB-A65A-AE9F014F4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ED82C-3486-42C2-B592-5E86CCE92D8D}"/>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400305125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9F0C6-ACD6-4FD5-ADB4-727D2D1275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865F7-9B54-47D2-83DC-F45CB353B7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139FA8-C0FB-4545-A181-44A931B2F796}"/>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5" name="Footer Placeholder 4">
            <a:extLst>
              <a:ext uri="{FF2B5EF4-FFF2-40B4-BE49-F238E27FC236}">
                <a16:creationId xmlns:a16="http://schemas.microsoft.com/office/drawing/2014/main" id="{F2200DEE-FFC2-4E22-8B27-2CA6677A76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9E7FBF-4FE1-46C4-AF06-4660EBADF797}"/>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383683086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9B58-0A3B-4AC6-AA19-B9FEE13A94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06D372-A3EE-45FE-B111-BDD40FB429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851DAB-2B08-416F-956B-A7D869BB69E0}"/>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5" name="Footer Placeholder 4">
            <a:extLst>
              <a:ext uri="{FF2B5EF4-FFF2-40B4-BE49-F238E27FC236}">
                <a16:creationId xmlns:a16="http://schemas.microsoft.com/office/drawing/2014/main" id="{408226D8-053E-4623-B5D2-E636C8C68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3641E-C1EA-4EB6-BFEF-D25FD6EEEE4E}"/>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70941076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0B23C-1795-4BAA-8298-50B059D4FF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B43B9-CDCD-43FB-B86A-3879ECF476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60764-218A-468B-BB86-C85D786D0D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317FFF-DD98-4ADB-8D11-F775F7C0CBEF}"/>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6" name="Footer Placeholder 5">
            <a:extLst>
              <a:ext uri="{FF2B5EF4-FFF2-40B4-BE49-F238E27FC236}">
                <a16:creationId xmlns:a16="http://schemas.microsoft.com/office/drawing/2014/main" id="{E2F412D6-09E1-4571-B5BB-84212D384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F8890-9ADB-4589-9377-8BB07A94D004}"/>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105294167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7267-1969-44F9-840E-D8F9B21446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45BED9-C598-4503-959D-8686B37473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E17BF3-253D-4D39-94DE-8F8387AC6B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0847CE-711B-4FBF-A7DD-F61469663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AB80F2-BC1C-4BFE-89A7-BE5C4F4E99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0B19AE-3F4E-4819-9A2C-97CAE3989629}"/>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8" name="Footer Placeholder 7">
            <a:extLst>
              <a:ext uri="{FF2B5EF4-FFF2-40B4-BE49-F238E27FC236}">
                <a16:creationId xmlns:a16="http://schemas.microsoft.com/office/drawing/2014/main" id="{F0BC3567-4022-4677-A186-16CCBCE607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997551-E730-4B2F-B2C3-49E04BDA3CF0}"/>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250640542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19AA-98DF-4E4E-ADC3-96C1D5772A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C164F8-1490-4346-AA74-FA713CD69E7A}"/>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4" name="Footer Placeholder 3">
            <a:extLst>
              <a:ext uri="{FF2B5EF4-FFF2-40B4-BE49-F238E27FC236}">
                <a16:creationId xmlns:a16="http://schemas.microsoft.com/office/drawing/2014/main" id="{73F02BD6-D092-4FE2-9707-8E9A3B0747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384F6D-5113-40EA-8183-345399A891C8}"/>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44300875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87B2C6-DA8F-49B7-9C30-35763F3982B4}"/>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3" name="Footer Placeholder 2">
            <a:extLst>
              <a:ext uri="{FF2B5EF4-FFF2-40B4-BE49-F238E27FC236}">
                <a16:creationId xmlns:a16="http://schemas.microsoft.com/office/drawing/2014/main" id="{6910B370-8D86-4D04-860A-2E926D320A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AC6133-7486-4ACB-8469-8C157A477D62}"/>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20445352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A896-5966-4227-9B13-24692BC79B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C8DAB3-AAF0-4B25-8EFB-D40BDC5DC1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F4F91F-A30B-4210-B1CA-824D7E8217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27227-F28D-4DFD-803D-2D52AE2D1885}"/>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6" name="Footer Placeholder 5">
            <a:extLst>
              <a:ext uri="{FF2B5EF4-FFF2-40B4-BE49-F238E27FC236}">
                <a16:creationId xmlns:a16="http://schemas.microsoft.com/office/drawing/2014/main" id="{46836F3D-139D-4ED2-934C-00B4151AC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CEE6BC-80AB-416A-99B4-A0BC06B4464C}"/>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206608194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EC16B-86AB-4ACF-BC59-FABD28888F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73FA3C-4353-4721-807A-7C9C7555FB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412FF7-3B06-4037-87DC-E23BF32CE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BE1B0C-7976-44DB-B819-E84986BA5795}"/>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6" name="Footer Placeholder 5">
            <a:extLst>
              <a:ext uri="{FF2B5EF4-FFF2-40B4-BE49-F238E27FC236}">
                <a16:creationId xmlns:a16="http://schemas.microsoft.com/office/drawing/2014/main" id="{A42D6FB6-549F-4E82-9837-A14044CD79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52DDB2-F7D8-4714-97B2-3B1C3B60FE6C}"/>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41025724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EC6A-B1DB-4827-BBD3-71A324434C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FA8E4-24B2-4D5B-88D1-1439B04A2C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A2649-30C2-4C8C-8475-527E3140610D}"/>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5" name="Footer Placeholder 4">
            <a:extLst>
              <a:ext uri="{FF2B5EF4-FFF2-40B4-BE49-F238E27FC236}">
                <a16:creationId xmlns:a16="http://schemas.microsoft.com/office/drawing/2014/main" id="{6327BF5B-9DBF-4CFC-8C0C-70CABF73F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F7BC6-0CE3-43F4-A673-F9E44656629B}"/>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20500787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58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A79C26-0268-49E6-BFCB-64E0F61EEB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5C7E6-20B2-431B-B6D1-BE2C339E82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9D940-DE9D-4A48-968A-CB7036707B12}"/>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5" name="Footer Placeholder 4">
            <a:extLst>
              <a:ext uri="{FF2B5EF4-FFF2-40B4-BE49-F238E27FC236}">
                <a16:creationId xmlns:a16="http://schemas.microsoft.com/office/drawing/2014/main" id="{9CFC462E-DF1A-4EDA-8345-76D768ABD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124AC-F2CD-440C-94CD-D6C84E110CBB}"/>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1248641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377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375543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979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0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43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18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37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182309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2848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4875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60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5" cy="1399832"/>
          </a:xfrm>
        </p:spPr>
        <p:txBody>
          <a:bodyPr/>
          <a:lstStyle>
            <a:lvl1pPr marL="0" indent="0">
              <a:buNone/>
              <a:defRPr sz="8798" i="0" spc="-100" baseline="0">
                <a:gradFill>
                  <a:gsLst>
                    <a:gs pos="0">
                      <a:schemeClr val="tx1"/>
                    </a:gs>
                    <a:gs pos="100000">
                      <a:schemeClr val="tx1"/>
                    </a:gs>
                  </a:gsLst>
                  <a:lin ang="5400000" scaled="0"/>
                </a:gradFill>
                <a:latin typeface="Segoe UI Light" pitchFamily="34" charset="0"/>
              </a:defRPr>
            </a:lvl1pPr>
          </a:lstStyle>
          <a:p>
            <a:pPr lvl="0"/>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6" y="3219166"/>
            <a:ext cx="7515595" cy="636777"/>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188"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139212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66814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B5953AD0-7361-4755-9F16-790BE48104A3}" type="datetimeFigureOut">
              <a:rPr lang="en-US" smtClean="0">
                <a:solidFill>
                  <a:srgbClr val="FFFFFF"/>
                </a:solidFill>
              </a:rPr>
              <a:pPr defTabSz="914367"/>
              <a:t>6/24/2021</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5B3722D1-D77E-41ED-9FC0-BA6608D9DD8F}"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51778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7533085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91085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54583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53434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482241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660903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727850"/>
            <a:ext cx="12192000" cy="2930682"/>
          </a:xfrm>
          <a:prstGeom prst="rect">
            <a:avLst/>
          </a:prstGeom>
        </p:spPr>
      </p:pic>
    </p:spTree>
    <p:extLst>
      <p:ext uri="{BB962C8B-B14F-4D97-AF65-F5344CB8AC3E}">
        <p14:creationId xmlns:p14="http://schemas.microsoft.com/office/powerpoint/2010/main" val="4220604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994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69239" y="1337653"/>
            <a:ext cx="11653523" cy="179621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127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486654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a:solidFill>
                  <a:srgbClr val="FFFFFF"/>
                </a:solidFill>
                <a:latin typeface="Segoe UI Light"/>
              </a:rPr>
              <a:t>Feature</a:t>
            </a:r>
          </a:p>
        </p:txBody>
      </p:sp>
    </p:spTree>
    <p:extLst>
      <p:ext uri="{BB962C8B-B14F-4D97-AF65-F5344CB8AC3E}">
        <p14:creationId xmlns:p14="http://schemas.microsoft.com/office/powerpoint/2010/main" val="344216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332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12125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9"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7171399"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83763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811791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7" y="289512"/>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3"/>
            <a:ext cx="9106244" cy="1469113"/>
          </a:xfrm>
        </p:spPr>
        <p:txBody>
          <a:bodyPr/>
          <a:lstStyle>
            <a:lvl1pPr marL="182810" indent="-182810">
              <a:buFont typeface="Arial" panose="020B0604020202020204" pitchFamily="34" charset="0"/>
              <a:buChar char="•"/>
              <a:defRPr>
                <a:gradFill>
                  <a:gsLst>
                    <a:gs pos="1250">
                      <a:schemeClr val="tx2"/>
                    </a:gs>
                    <a:gs pos="99000">
                      <a:schemeClr val="tx2"/>
                    </a:gs>
                  </a:gsLst>
                  <a:lin ang="5400000" scaled="0"/>
                </a:gradFill>
                <a:latin typeface="+mj-lt"/>
              </a:defRPr>
            </a:lvl1pPr>
            <a:lvl2pPr marL="365620" indent="-182810">
              <a:buFont typeface="Arial" panose="020B0604020202020204" pitchFamily="34" charset="0"/>
              <a:buChar char="•"/>
              <a:defRPr sz="2400">
                <a:latin typeface="+mj-lt"/>
              </a:defRPr>
            </a:lvl2pPr>
            <a:lvl3pPr marL="548430" indent="-182810">
              <a:buFont typeface="Arial" panose="020B0604020202020204" pitchFamily="34" charset="0"/>
              <a:buChar char="•"/>
              <a:defRPr sz="2000">
                <a:latin typeface="+mj-lt"/>
              </a:defRPr>
            </a:lvl3pPr>
            <a:lvl4pPr marL="733661" indent="-285640">
              <a:buFont typeface="Arial" panose="020B0604020202020204" pitchFamily="34" charset="0"/>
              <a:buChar char="•"/>
              <a:defRPr/>
            </a:lvl4pPr>
            <a:lvl5pPr marL="957672" indent="-28564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52302" y="589830"/>
            <a:ext cx="1319321" cy="622056"/>
          </a:xfrm>
          <a:prstGeom prst="rect">
            <a:avLst/>
          </a:prstGeom>
          <a:noFill/>
        </p:spPr>
        <p:txBody>
          <a:bodyPr wrap="none" lIns="179259" tIns="143407" rIns="179259" bIns="143407" rtlCol="0">
            <a:spAutoFit/>
          </a:bodyPr>
          <a:lstStyle/>
          <a:p>
            <a:pPr algn="r" defTabSz="914192">
              <a:lnSpc>
                <a:spcPct val="90000"/>
              </a:lnSpc>
              <a:spcAft>
                <a:spcPts val="588"/>
              </a:spcAft>
            </a:pPr>
            <a:r>
              <a:rPr lang="en-US" sz="2353">
                <a:solidFill>
                  <a:srgbClr val="FFFFFF"/>
                </a:solidFill>
                <a:latin typeface="Segoe UI Light"/>
              </a:rPr>
              <a:t>Feature</a:t>
            </a:r>
          </a:p>
        </p:txBody>
      </p:sp>
    </p:spTree>
    <p:extLst>
      <p:ext uri="{BB962C8B-B14F-4D97-AF65-F5344CB8AC3E}">
        <p14:creationId xmlns:p14="http://schemas.microsoft.com/office/powerpoint/2010/main" val="161331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9390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404634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16229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Blank">
    <p:bg>
      <p:bgPr>
        <a:solidFill>
          <a:srgbClr val="EDC3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987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244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2"/>
            <a:ext cx="4969616"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2376546"/>
            <a:ext cx="3492285" cy="3893625"/>
          </a:xfrm>
          <a:ln w="152400">
            <a:noFill/>
          </a:ln>
        </p:spPr>
        <p:txBody>
          <a:bodyPr/>
          <a:lstStyle>
            <a:lvl1pPr marL="0" indent="0">
              <a:buNone/>
              <a:defRPr>
                <a:solidFill>
                  <a:schemeClr val="accent1"/>
                </a:solidFill>
              </a:defRPr>
            </a:lvl1pPr>
          </a:lstStyle>
          <a:p>
            <a:r>
              <a:rPr lang="en-US"/>
              <a:t>Screen shot or image here</a:t>
            </a:r>
          </a:p>
        </p:txBody>
      </p:sp>
    </p:spTree>
    <p:extLst>
      <p:ext uri="{BB962C8B-B14F-4D97-AF65-F5344CB8AC3E}">
        <p14:creationId xmlns:p14="http://schemas.microsoft.com/office/powerpoint/2010/main" val="11960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9636440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2398603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67747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hasCustomPrompt="1"/>
          </p:nvPr>
        </p:nvSpPr>
        <p:spPr>
          <a:xfrm>
            <a:off x="2920181" y="226332"/>
            <a:ext cx="9202993" cy="956908"/>
          </a:xfrm>
        </p:spPr>
        <p:txBody>
          <a:bodyPr lIns="180000" anchor="t"/>
          <a:lstStyle>
            <a:lvl1pPr algn="l">
              <a:defRPr sz="3600">
                <a:solidFill>
                  <a:srgbClr val="000000"/>
                </a:solidFill>
                <a:latin typeface="Segoe UI Light (Headings)"/>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1836548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4493436" y="266655"/>
            <a:ext cx="729216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6235145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9592116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2017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9519" t="25612" r="71112" b="37624"/>
          <a:stretch/>
        </p:blipFill>
        <p:spPr>
          <a:xfrm>
            <a:off x="-1131532" y="-156880"/>
            <a:ext cx="15074250" cy="7153284"/>
          </a:xfrm>
          <a:prstGeom prst="rect">
            <a:avLst/>
          </a:prstGeom>
        </p:spPr>
      </p:pic>
      <p:sp>
        <p:nvSpPr>
          <p:cNvPr id="2" name="Title 1"/>
          <p:cNvSpPr>
            <a:spLocks noGrp="1"/>
          </p:cNvSpPr>
          <p:nvPr>
            <p:ph type="title"/>
          </p:nvPr>
        </p:nvSpPr>
        <p:spPr>
          <a:xfrm>
            <a:off x="838200" y="2160674"/>
            <a:ext cx="10515600" cy="1325563"/>
          </a:xfrm>
        </p:spPr>
        <p:txBody>
          <a:bodyPr/>
          <a:lstStyle>
            <a:lvl1pPr>
              <a:defRPr lang="en-US" sz="9000" kern="1200" dirty="0">
                <a:solidFill>
                  <a:srgbClr val="F2C811"/>
                </a:solidFill>
                <a:latin typeface="Segoe UI Light" panose="020B0502040204020203" pitchFamily="34" charset="0"/>
                <a:ea typeface="Segoe UI Black" panose="020B0A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658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4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130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a:t>Subtitle</a:t>
            </a:r>
          </a:p>
        </p:txBody>
      </p:sp>
    </p:spTree>
    <p:extLst>
      <p:ext uri="{BB962C8B-B14F-4D97-AF65-F5344CB8AC3E}">
        <p14:creationId xmlns:p14="http://schemas.microsoft.com/office/powerpoint/2010/main" val="61381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pportuniti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ysClr val="windowText" lastClr="000000"/>
              </a:solidFill>
            </a:endParaRPr>
          </a:p>
        </p:txBody>
      </p:sp>
    </p:spTree>
    <p:extLst>
      <p:ext uri="{BB962C8B-B14F-4D97-AF65-F5344CB8AC3E}">
        <p14:creationId xmlns:p14="http://schemas.microsoft.com/office/powerpoint/2010/main" val="310648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0811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Demonstration</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421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Hands-on lab</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82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F2C812"/>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850521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000000"/>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80119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EDC30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58298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51559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8992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53402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32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82950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bg>
      <p:bgPr>
        <a:solidFill>
          <a:srgbClr val="EDC3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2334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924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340419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233110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31928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hasCustomPrompt="1"/>
          </p:nvPr>
        </p:nvSpPr>
        <p:spPr>
          <a:xfrm>
            <a:off x="2920181" y="226332"/>
            <a:ext cx="9202993" cy="956908"/>
          </a:xfrm>
        </p:spPr>
        <p:txBody>
          <a:bodyPr lIns="180000" anchor="t"/>
          <a:lstStyle>
            <a:lvl1pPr algn="l">
              <a:defRPr sz="3600">
                <a:solidFill>
                  <a:srgbClr val="000000"/>
                </a:solidFill>
                <a:latin typeface="Segoe UI Light (Headings)"/>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4966866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4493436" y="266655"/>
            <a:ext cx="729216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019022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999633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23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32160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9519" t="25612" r="71112" b="37624"/>
          <a:stretch/>
        </p:blipFill>
        <p:spPr>
          <a:xfrm>
            <a:off x="-1131532" y="-156880"/>
            <a:ext cx="15074250" cy="7153284"/>
          </a:xfrm>
          <a:prstGeom prst="rect">
            <a:avLst/>
          </a:prstGeom>
        </p:spPr>
      </p:pic>
      <p:sp>
        <p:nvSpPr>
          <p:cNvPr id="2" name="Title 1"/>
          <p:cNvSpPr>
            <a:spLocks noGrp="1"/>
          </p:cNvSpPr>
          <p:nvPr>
            <p:ph type="title"/>
          </p:nvPr>
        </p:nvSpPr>
        <p:spPr>
          <a:xfrm>
            <a:off x="838200" y="2160674"/>
            <a:ext cx="10515600" cy="1325563"/>
          </a:xfrm>
        </p:spPr>
        <p:txBody>
          <a:bodyPr/>
          <a:lstStyle>
            <a:lvl1pPr>
              <a:defRPr lang="en-US" sz="9000" kern="1200" dirty="0">
                <a:solidFill>
                  <a:srgbClr val="F2C811"/>
                </a:solidFill>
                <a:latin typeface="Segoe UI Light" panose="020B0502040204020203" pitchFamily="34" charset="0"/>
                <a:ea typeface="Segoe UI Black" panose="020B0A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5738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80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660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pportuniti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ysClr val="windowText" lastClr="000000"/>
              </a:solidFill>
            </a:endParaRPr>
          </a:p>
        </p:txBody>
      </p:sp>
    </p:spTree>
    <p:extLst>
      <p:ext uri="{BB962C8B-B14F-4D97-AF65-F5344CB8AC3E}">
        <p14:creationId xmlns:p14="http://schemas.microsoft.com/office/powerpoint/2010/main" val="134725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372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Demonstration</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567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Hands-on lab</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7147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F2C812"/>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353433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000000"/>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3333943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EDC30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37586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theme" Target="../theme/theme10.xml"/><Relationship Id="rId3" Type="http://schemas.openxmlformats.org/officeDocument/2006/relationships/slideLayout" Target="../slideLayouts/slideLayout209.xml"/><Relationship Id="rId21" Type="http://schemas.openxmlformats.org/officeDocument/2006/relationships/slideLayout" Target="../slideLayouts/slideLayout227.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34.xml"/><Relationship Id="rId7" Type="http://schemas.openxmlformats.org/officeDocument/2006/relationships/theme" Target="../theme/theme11.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5" Type="http://schemas.openxmlformats.org/officeDocument/2006/relationships/slideLayout" Target="../slideLayouts/slideLayout236.xml"/><Relationship Id="rId4" Type="http://schemas.openxmlformats.org/officeDocument/2006/relationships/slideLayout" Target="../slideLayouts/slideLayout2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34" Type="http://schemas.openxmlformats.org/officeDocument/2006/relationships/image" Target="../media/image6.png"/><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theme" Target="../theme/theme12.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29" Type="http://schemas.openxmlformats.org/officeDocument/2006/relationships/slideLayout" Target="../slideLayouts/slideLayout266.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slideLayout" Target="../slideLayouts/slideLayout269.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31" Type="http://schemas.openxmlformats.org/officeDocument/2006/relationships/slideLayout" Target="../slideLayouts/slideLayout268.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8" Type="http://schemas.openxmlformats.org/officeDocument/2006/relationships/slideLayout" Target="../slideLayouts/slideLayout24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theme" Target="../theme/theme13.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image" Target="../media/image6.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5.emf"/><Relationship Id="rId2" Type="http://schemas.openxmlformats.org/officeDocument/2006/relationships/slideLayout" Target="../slideLayouts/slideLayout42.xml"/><Relationship Id="rId16"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theme" Target="../theme/theme4.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theme" Target="../theme/theme5.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image" Target="../media/image23.png"/><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theme" Target="../theme/theme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8"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34" Type="http://schemas.openxmlformats.org/officeDocument/2006/relationships/theme" Target="../theme/theme7.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8" Type="http://schemas.openxmlformats.org/officeDocument/2006/relationships/slideLayout" Target="../slideLayouts/slideLayout1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image" Target="../media/image15.emf"/><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21" Type="http://schemas.openxmlformats.org/officeDocument/2006/relationships/image" Target="../media/image15.emf"/><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theme" Target="../theme/theme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13" imgW="270" imgH="270" progId="TCLayout.ActiveDocument.1">
                  <p:embed/>
                </p:oleObj>
              </mc:Choice>
              <mc:Fallback>
                <p:oleObj name="think-cell Slide" r:id="rId13" imgW="270" imgH="270" progId="TCLayout.ActiveDocument.1">
                  <p:embed/>
                  <p:pic>
                    <p:nvPicPr>
                      <p:cNvPr id="6" name="Object 5" hidden="1"/>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a:solidFill>
                <a:srgbClr val="505050"/>
              </a:solidFill>
            </a:endParaRPr>
          </a:p>
        </p:txBody>
      </p:sp>
    </p:spTree>
    <p:extLst>
      <p:ext uri="{BB962C8B-B14F-4D97-AF65-F5344CB8AC3E}">
        <p14:creationId xmlns:p14="http://schemas.microsoft.com/office/powerpoint/2010/main" val="2318312463"/>
      </p:ext>
    </p:extLst>
  </p:cSld>
  <p:clrMap bg1="lt1" tx1="dk1" bg2="lt2" tx2="dk2" accent1="accent1" accent2="accent2" accent3="accent3" accent4="accent4" accent5="accent5" accent6="accent6" hlink="hlink" folHlink="folHlink"/>
  <p:sldLayoutIdLst>
    <p:sldLayoutId id="2147483703" r:id="rId1"/>
    <p:sldLayoutId id="2147484259" r:id="rId2"/>
    <p:sldLayoutId id="2147484365" r:id="rId3"/>
    <p:sldLayoutId id="2147484366" r:id="rId4"/>
    <p:sldLayoutId id="2147484367" r:id="rId5"/>
    <p:sldLayoutId id="2147484368" r:id="rId6"/>
    <p:sldLayoutId id="2147484369" r:id="rId7"/>
    <p:sldLayoutId id="2147484370" r:id="rId8"/>
    <p:sldLayoutId id="2147483704" r:id="rId9"/>
    <p:sldLayoutId id="2147484406"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20148728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77DFFFBB-4461-4DED-8773-CA9B3AD703BB}" type="datetimeFigureOut">
              <a:rPr lang="en-US" smtClean="0"/>
              <a:t>6/24/2021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AB2D25F-569A-43D3-8EF4-470DD7605AFE}" type="slidenum">
              <a:rPr lang="en-US" smtClean="0"/>
              <a:t>‹#›</a:t>
            </a:fld>
            <a:endParaRPr lang="en-US"/>
          </a:p>
        </p:txBody>
      </p:sp>
    </p:spTree>
    <p:extLst>
      <p:ext uri="{BB962C8B-B14F-4D97-AF65-F5344CB8AC3E}">
        <p14:creationId xmlns:p14="http://schemas.microsoft.com/office/powerpoint/2010/main" val="755601101"/>
      </p:ext>
    </p:extLst>
  </p:cSld>
  <p:clrMap bg1="dk1" tx1="lt1" bg2="dk2" tx2="lt2" accent1="accent1" accent2="accent2" accent3="accent3" accent4="accent4" accent5="accent5" accent6="accent6" hlink="hlink" folHlink="folHlink"/>
  <p:sldLayoutIdLst>
    <p:sldLayoutId id="2147484357" r:id="rId1"/>
    <p:sldLayoutId id="2147484360" r:id="rId2"/>
    <p:sldLayoutId id="2147484358" r:id="rId3"/>
    <p:sldLayoutId id="2147484359" r:id="rId4"/>
    <p:sldLayoutId id="2147484362" r:id="rId5"/>
    <p:sldLayoutId id="2147484363" r:id="rId6"/>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38635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790"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B3AC8A-40DC-47B0-A2C1-4B18124B42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8F12BF-C559-415A-BAAF-07B6C7FB40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8AB0B-96A7-4D4F-A9CC-E0194B98B2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BB3BB-ECDA-422E-A47C-9B166DA4BAFE}" type="datetimeFigureOut">
              <a:rPr lang="en-US" smtClean="0"/>
              <a:t>6/24/2021</a:t>
            </a:fld>
            <a:endParaRPr lang="en-US"/>
          </a:p>
        </p:txBody>
      </p:sp>
      <p:sp>
        <p:nvSpPr>
          <p:cNvPr id="5" name="Footer Placeholder 4">
            <a:extLst>
              <a:ext uri="{FF2B5EF4-FFF2-40B4-BE49-F238E27FC236}">
                <a16:creationId xmlns:a16="http://schemas.microsoft.com/office/drawing/2014/main" id="{88FD503B-F8CC-48CC-A553-F977036581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47F425-3472-4816-9099-9EAB5F550E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E0236-0A06-4C19-A055-B55204AFDE74}" type="slidenum">
              <a:rPr lang="en-US" smtClean="0"/>
              <a:t>‹#›</a:t>
            </a:fld>
            <a:endParaRPr lang="en-US"/>
          </a:p>
        </p:txBody>
      </p:sp>
    </p:spTree>
    <p:extLst>
      <p:ext uri="{BB962C8B-B14F-4D97-AF65-F5344CB8AC3E}">
        <p14:creationId xmlns:p14="http://schemas.microsoft.com/office/powerpoint/2010/main" val="2106069868"/>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34832612"/>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253" r:id="rId20"/>
    <p:sldLayoutId id="2147484254" r:id="rId21"/>
    <p:sldLayoutId id="2147483692" r:id="rId22"/>
    <p:sldLayoutId id="2147484255" r:id="rId23"/>
    <p:sldLayoutId id="2147483694" r:id="rId24"/>
    <p:sldLayoutId id="2147483695" r:id="rId25"/>
    <p:sldLayoutId id="2147484256" r:id="rId26"/>
    <p:sldLayoutId id="2147484257" r:id="rId27"/>
    <p:sldLayoutId id="2147483698" r:id="rId28"/>
    <p:sldLayoutId id="2147483699" r:id="rId29"/>
    <p:sldLayoutId id="2147483700"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0290567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4262" r:id="rId6"/>
    <p:sldLayoutId id="2147484264" r:id="rId7"/>
    <p:sldLayoutId id="2147483724" r:id="rId8"/>
    <p:sldLayoutId id="2147484263" r:id="rId9"/>
    <p:sldLayoutId id="2147484258" r:id="rId10"/>
    <p:sldLayoutId id="2147484260" r:id="rId11"/>
    <p:sldLayoutId id="2147483728" r:id="rId12"/>
    <p:sldLayoutId id="2147484265" r:id="rId13"/>
    <p:sldLayoutId id="2147484266" r:id="rId14"/>
    <p:sldLayoutId id="2147484261"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174595"/>
      </p:ext>
    </p:extLst>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 id="2147484289" r:id="rId13"/>
    <p:sldLayoutId id="2147484290" r:id="rId14"/>
    <p:sldLayoutId id="2147484291" r:id="rId15"/>
    <p:sldLayoutId id="2147484292" r:id="rId16"/>
    <p:sldLayoutId id="2147484293" r:id="rId17"/>
    <p:sldLayoutId id="2147484294" r:id="rId18"/>
    <p:sldLayoutId id="2147484295" r:id="rId19"/>
    <p:sldLayoutId id="2147484296" r:id="rId20"/>
    <p:sldLayoutId id="2147484297" r:id="rId21"/>
    <p:sldLayoutId id="2147484298" r:id="rId22"/>
    <p:sldLayoutId id="214748429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001218"/>
      </p:ext>
    </p:extLst>
  </p:cSld>
  <p:clrMap bg1="lt1" tx1="dk1" bg2="lt2" tx2="dk2" accent1="accent1" accent2="accent2" accent3="accent3" accent4="accent4" accent5="accent5" accent6="accent6" hlink="hlink" folHlink="folHlink"/>
  <p:sldLayoutIdLst>
    <p:sldLayoutId id="2147483758" r:id="rId1"/>
    <p:sldLayoutId id="2147484267" r:id="rId2"/>
    <p:sldLayoutId id="2147484268" r:id="rId3"/>
    <p:sldLayoutId id="2147483761" r:id="rId4"/>
    <p:sldLayoutId id="2147483762" r:id="rId5"/>
    <p:sldLayoutId id="2147483763" r:id="rId6"/>
    <p:sldLayoutId id="2147483764" r:id="rId7"/>
    <p:sldLayoutId id="2147483765" r:id="rId8"/>
    <p:sldLayoutId id="2147484269" r:id="rId9"/>
    <p:sldLayoutId id="2147484270" r:id="rId10"/>
    <p:sldLayoutId id="2147484271" r:id="rId11"/>
    <p:sldLayoutId id="2147484272" r:id="rId12"/>
    <p:sldLayoutId id="2147484273" r:id="rId13"/>
    <p:sldLayoutId id="2147484274" r:id="rId14"/>
    <p:sldLayoutId id="2147484275"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53710418"/>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4393"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7252249"/>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09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174" r:id="rId27"/>
    <p:sldLayoutId id="2147484175" r:id="rId28"/>
    <p:sldLayoutId id="2147484202" r:id="rId29"/>
    <p:sldLayoutId id="2147484206" r:id="rId30"/>
    <p:sldLayoutId id="2147484207" r:id="rId31"/>
    <p:sldLayoutId id="2147484209" r:id="rId32"/>
    <p:sldLayoutId id="2147484210" r:id="rId33"/>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08094815"/>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3759" r:id="rId20"/>
    <p:sldLayoutId id="2147484231"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49902842"/>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232.xml"/><Relationship Id="rId5" Type="http://schemas.openxmlformats.org/officeDocument/2006/relationships/hyperlink" Target="mailto:koakepan@microsoft.com" TargetMode="External"/><Relationship Id="rId4" Type="http://schemas.openxmlformats.org/officeDocument/2006/relationships/image" Target="../media/image76.png"/></Relationships>
</file>

<file path=ppt/slides/_rels/slide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hyperlink" Target="https://support.powerbi.com/knowledgebase/topics/88770-services-in-power-bi" TargetMode="External"/><Relationship Id="rId4" Type="http://schemas.openxmlformats.org/officeDocument/2006/relationships/image" Target="../media/image82.png"/></Relationships>
</file>

<file path=ppt/slides/_rels/slide1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1.png"/><Relationship Id="rId7"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82.png"/><Relationship Id="rId9" Type="http://schemas.openxmlformats.org/officeDocument/2006/relationships/image" Target="../media/image98.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koakepan@micrsoft.com" TargetMode="External"/><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6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www.linkedin.com/in/korkridakepan/" TargetMode="Externa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2.xml"/></Relationships>
</file>

<file path=ppt/slides/_rels/slide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 Id="rId5" Type="http://schemas.openxmlformats.org/officeDocument/2006/relationships/image" Target="../media/image76.png"/><Relationship Id="rId4" Type="http://schemas.openxmlformats.org/officeDocument/2006/relationships/image" Target="../media/image80.svg"/></Relationships>
</file>

<file path=ppt/slides/_rels/slide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70.xml"/><Relationship Id="rId5" Type="http://schemas.openxmlformats.org/officeDocument/2006/relationships/image" Target="../media/image76.png"/><Relationship Id="rId4" Type="http://schemas.openxmlformats.org/officeDocument/2006/relationships/image" Target="../media/image80.svg"/></Relationships>
</file>

<file path=ppt/slides/_rels/slide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C6F02C-4AD3-D949-9793-8C32DAE6102A}"/>
              </a:ext>
            </a:extLst>
          </p:cNvPr>
          <p:cNvSpPr/>
          <p:nvPr/>
        </p:nvSpPr>
        <p:spPr>
          <a:xfrm>
            <a:off x="375473" y="2859614"/>
            <a:ext cx="7019626" cy="1138773"/>
          </a:xfrm>
          <a:prstGeom prst="rect">
            <a:avLst/>
          </a:prstGeom>
        </p:spPr>
        <p:txBody>
          <a:bodyPr>
            <a:noAutofit/>
          </a:bodyPr>
          <a:lstStyle/>
          <a:p>
            <a:r>
              <a:rPr lang="en-US" sz="3200" b="1" dirty="0">
                <a:latin typeface="+mj-lt"/>
                <a:cs typeface="Segoe UI" panose="020B0502040204020203" pitchFamily="34" charset="0"/>
              </a:rPr>
              <a:t>Introducing Power BI</a:t>
            </a:r>
            <a:endParaRPr lang="tr-TR" sz="2400" dirty="0">
              <a:latin typeface="+mj-lt"/>
              <a:cs typeface="Segoe UI" panose="020B0502040204020203" pitchFamily="34" charset="0"/>
            </a:endParaRPr>
          </a:p>
        </p:txBody>
      </p:sp>
      <p:sp>
        <p:nvSpPr>
          <p:cNvPr id="10" name="Oval 9">
            <a:extLst>
              <a:ext uri="{FF2B5EF4-FFF2-40B4-BE49-F238E27FC236}">
                <a16:creationId xmlns:a16="http://schemas.microsoft.com/office/drawing/2014/main" id="{70E628E1-08A4-6C40-915E-E2F2EC1C46A7}"/>
              </a:ext>
            </a:extLst>
          </p:cNvPr>
          <p:cNvSpPr/>
          <p:nvPr/>
        </p:nvSpPr>
        <p:spPr>
          <a:xfrm rot="16200000">
            <a:off x="408202" y="436374"/>
            <a:ext cx="1344118" cy="1344118"/>
          </a:xfrm>
          <a:prstGeom prst="ellipse">
            <a:avLst/>
          </a:prstGeom>
          <a:noFill/>
          <a:ln w="38100">
            <a:gradFill flip="none" rotWithShape="1">
              <a:gsLst>
                <a:gs pos="0">
                  <a:srgbClr val="557FC6"/>
                </a:gs>
                <a:gs pos="35000">
                  <a:srgbClr val="6E96E2"/>
                </a:gs>
                <a:gs pos="83000">
                  <a:srgbClr val="0070C0"/>
                </a:gs>
                <a:gs pos="100000">
                  <a:srgbClr val="74A5F4"/>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2" name="Picture 11">
            <a:extLst>
              <a:ext uri="{FF2B5EF4-FFF2-40B4-BE49-F238E27FC236}">
                <a16:creationId xmlns:a16="http://schemas.microsoft.com/office/drawing/2014/main" id="{969F3813-99A6-F248-AC4C-6E4CB2FAD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49" y="720707"/>
            <a:ext cx="1010204" cy="775449"/>
          </a:xfrm>
          <a:prstGeom prst="rect">
            <a:avLst/>
          </a:prstGeom>
        </p:spPr>
      </p:pic>
      <p:cxnSp>
        <p:nvCxnSpPr>
          <p:cNvPr id="16" name="Straight Connector 15">
            <a:extLst>
              <a:ext uri="{FF2B5EF4-FFF2-40B4-BE49-F238E27FC236}">
                <a16:creationId xmlns:a16="http://schemas.microsoft.com/office/drawing/2014/main" id="{11966905-4D69-914E-A96C-8F66AAD2D30A}"/>
              </a:ext>
            </a:extLst>
          </p:cNvPr>
          <p:cNvCxnSpPr>
            <a:cxnSpLocks/>
            <a:stCxn id="10" idx="1"/>
          </p:cNvCxnSpPr>
          <p:nvPr/>
        </p:nvCxnSpPr>
        <p:spPr>
          <a:xfrm flipH="1">
            <a:off x="-223284" y="1583650"/>
            <a:ext cx="828328" cy="877787"/>
          </a:xfrm>
          <a:prstGeom prst="line">
            <a:avLst/>
          </a:prstGeom>
          <a:ln w="38100">
            <a:gradFill>
              <a:gsLst>
                <a:gs pos="34000">
                  <a:srgbClr val="0974C3"/>
                </a:gs>
                <a:gs pos="80000">
                  <a:srgbClr val="FFFFFF">
                    <a:lumMod val="41000"/>
                    <a:lumOff val="59000"/>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67136A-5D6D-704B-B67F-95D8E4468C5B}"/>
              </a:ext>
            </a:extLst>
          </p:cNvPr>
          <p:cNvCxnSpPr>
            <a:cxnSpLocks/>
            <a:stCxn id="10" idx="5"/>
          </p:cNvCxnSpPr>
          <p:nvPr/>
        </p:nvCxnSpPr>
        <p:spPr>
          <a:xfrm flipV="1">
            <a:off x="1555478" y="-142233"/>
            <a:ext cx="680661" cy="775449"/>
          </a:xfrm>
          <a:prstGeom prst="line">
            <a:avLst/>
          </a:prstGeom>
          <a:ln w="12700">
            <a:gradFill>
              <a:gsLst>
                <a:gs pos="100000">
                  <a:srgbClr val="FFFFFF">
                    <a:alpha val="0"/>
                  </a:srgbClr>
                </a:gs>
                <a:gs pos="0">
                  <a:srgbClr val="6189D3"/>
                </a:gs>
              </a:gsLst>
              <a:lin ang="5400000" scaled="1"/>
            </a:gra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D5E5E7-EB70-DD4F-999B-F31E397C0C9F}"/>
              </a:ext>
            </a:extLst>
          </p:cNvPr>
          <p:cNvCxnSpPr>
            <a:cxnSpLocks/>
            <a:stCxn id="10" idx="7"/>
          </p:cNvCxnSpPr>
          <p:nvPr/>
        </p:nvCxnSpPr>
        <p:spPr>
          <a:xfrm flipH="1" flipV="1">
            <a:off x="-888936" y="-415550"/>
            <a:ext cx="1493980" cy="1048766"/>
          </a:xfrm>
          <a:prstGeom prst="line">
            <a:avLst/>
          </a:prstGeom>
          <a:ln w="38100">
            <a:gradFill>
              <a:gsLst>
                <a:gs pos="34000">
                  <a:srgbClr val="3581CE"/>
                </a:gs>
                <a:gs pos="80000">
                  <a:srgbClr val="85A6F1">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E896C3-C70B-F349-9F76-070FEA61048E}"/>
              </a:ext>
            </a:extLst>
          </p:cNvPr>
          <p:cNvCxnSpPr>
            <a:cxnSpLocks/>
            <a:stCxn id="10" idx="4"/>
          </p:cNvCxnSpPr>
          <p:nvPr/>
        </p:nvCxnSpPr>
        <p:spPr>
          <a:xfrm>
            <a:off x="1752320" y="1108433"/>
            <a:ext cx="302324" cy="0"/>
          </a:xfrm>
          <a:prstGeom prst="line">
            <a:avLst/>
          </a:prstGeom>
          <a:ln w="12700">
            <a:gradFill>
              <a:gsLst>
                <a:gs pos="77000">
                  <a:srgbClr val="0671C0"/>
                </a:gs>
                <a:gs pos="16000">
                  <a:srgbClr val="6D95E1"/>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7697F1A-5FE6-5848-BFEC-E98C56923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083" y="5891423"/>
            <a:ext cx="1860666" cy="682244"/>
          </a:xfrm>
          <a:prstGeom prst="rect">
            <a:avLst/>
          </a:prstGeom>
        </p:spPr>
      </p:pic>
      <p:sp>
        <p:nvSpPr>
          <p:cNvPr id="2" name="Text Placeholder 4">
            <a:extLst>
              <a:ext uri="{FF2B5EF4-FFF2-40B4-BE49-F238E27FC236}">
                <a16:creationId xmlns:a16="http://schemas.microsoft.com/office/drawing/2014/main" id="{2C3E54FF-ED7A-4CB6-8FBE-A76F4E65969A}"/>
              </a:ext>
            </a:extLst>
          </p:cNvPr>
          <p:cNvSpPr txBox="1">
            <a:spLocks/>
          </p:cNvSpPr>
          <p:nvPr/>
        </p:nvSpPr>
        <p:spPr>
          <a:xfrm>
            <a:off x="375473" y="4280045"/>
            <a:ext cx="5413394" cy="1046440"/>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spc="-13" dirty="0">
                <a:solidFill>
                  <a:schemeClr val="tx1"/>
                </a:solidFill>
                <a:latin typeface="+mn-lt"/>
                <a:ea typeface="ＭＳ Ｐゴシック" charset="0"/>
                <a:cs typeface="Segoe UI" panose="020B0502040204020203" pitchFamily="34" charset="0"/>
              </a:rPr>
              <a:t>Kyle Akepanidtaworn</a:t>
            </a:r>
          </a:p>
          <a:p>
            <a:r>
              <a:rPr lang="en-US" sz="1400" spc="-13" dirty="0">
                <a:solidFill>
                  <a:schemeClr val="tx1"/>
                </a:solidFill>
                <a:latin typeface="+mn-lt"/>
                <a:ea typeface="ＭＳ Ｐゴシック" charset="0"/>
                <a:cs typeface="Segoe UI" panose="020B0502040204020203" pitchFamily="34" charset="0"/>
              </a:rPr>
              <a:t>Global Cloud Solution Architect (Data Platform &amp; AI) </a:t>
            </a:r>
          </a:p>
          <a:p>
            <a:r>
              <a:rPr lang="en-US" sz="1400" spc="-13" dirty="0">
                <a:solidFill>
                  <a:schemeClr val="tx1"/>
                </a:solidFill>
                <a:latin typeface="+mn-lt"/>
                <a:ea typeface="ＭＳ Ｐゴシック" charset="0"/>
                <a:cs typeface="Segoe UI" panose="020B0502040204020203" pitchFamily="34" charset="0"/>
              </a:rPr>
              <a:t>GSMO Digital Transformation Partnerships Team</a:t>
            </a:r>
          </a:p>
          <a:p>
            <a:r>
              <a:rPr lang="en-US" sz="1400" spc="-13" dirty="0">
                <a:solidFill>
                  <a:schemeClr val="tx1"/>
                </a:solidFill>
                <a:latin typeface="+mn-lt"/>
                <a:ea typeface="ＭＳ Ｐゴシック" charset="0"/>
                <a:cs typeface="Segoe UI" panose="020B0502040204020203" pitchFamily="34" charset="0"/>
                <a:hlinkClick r:id="rId5"/>
              </a:rPr>
              <a:t>koakepan@microsoft.com</a:t>
            </a:r>
            <a:r>
              <a:rPr lang="en-US" sz="1400" spc="-13" dirty="0">
                <a:solidFill>
                  <a:schemeClr val="tx1"/>
                </a:solidFill>
                <a:latin typeface="+mn-lt"/>
                <a:ea typeface="ＭＳ Ｐゴシック" charset="0"/>
                <a:cs typeface="Segoe UI" panose="020B0502040204020203" pitchFamily="34" charset="0"/>
              </a:rPr>
              <a:t> </a:t>
            </a:r>
          </a:p>
        </p:txBody>
      </p:sp>
    </p:spTree>
    <p:extLst>
      <p:ext uri="{BB962C8B-B14F-4D97-AF65-F5344CB8AC3E}">
        <p14:creationId xmlns:p14="http://schemas.microsoft.com/office/powerpoint/2010/main" val="3331136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Built-in connectivity to all of your data</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15445" y="1188513"/>
            <a:ext cx="5599212" cy="5493812"/>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Lowered IT investment in ETL infrastructure </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services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Content packs for SaaS services that you already use</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Growing number of supported SaaS solutions</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databases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Cloud: Azure SQL Database, Azure SQL Data Warehouse, Spark on HDInsight</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On-premise: SQL Server Analysis Services tabular or multi-dimensional, SQL Server, SAP HANA, Oracle, Teradata (Gateway required)</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your organization</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Content published by others in your org</a:t>
            </a:r>
            <a:endParaRPr lang="en-US" dirty="0">
              <a:latin typeface="+mj-lt"/>
              <a:ea typeface="Calibri" panose="020F0502020204030204" pitchFamily="34" charset="0"/>
              <a:cs typeface="Times New Roman" panose="02020603050405020304" pitchFamily="18" charset="0"/>
            </a:endParaRP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files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Import data from Excel, Power BI Desktop, or CSV files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Connect (upload), manage and view Excel in Power BI</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Solution templates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Quickly provision end-to-end, enterprise solutions</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8306041" y="2405174"/>
            <a:ext cx="3657600" cy="2047652"/>
          </a:xfrm>
          <a:prstGeom prst="rect">
            <a:avLst/>
          </a:prstGeom>
          <a:ln>
            <a:solidFill>
              <a:schemeClr val="tx2">
                <a:lumMod val="20000"/>
                <a:lumOff val="80000"/>
              </a:schemeClr>
            </a:solidFill>
          </a:ln>
        </p:spPr>
      </p:pic>
    </p:spTree>
    <p:extLst>
      <p:ext uri="{BB962C8B-B14F-4D97-AF65-F5344CB8AC3E}">
        <p14:creationId xmlns:p14="http://schemas.microsoft.com/office/powerpoint/2010/main" val="1557262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23811" y="9056"/>
            <a:ext cx="9250959"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Create organizational content packs</a:t>
            </a:r>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823811" y="1175261"/>
            <a:ext cx="5135013" cy="4308872"/>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IT can work with the business analysts to create content packs for an organization</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Content packs include</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pre-built dashboards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reports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pre-defined data models</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IT can focus on providing authoritative datasets to analysts and end users, instead of developing reports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Sample content packs for industry related scenarios are provided</a:t>
            </a:r>
          </a:p>
          <a:p>
            <a:pPr marL="342900" marR="0" lvl="0" indent="-342900">
              <a:spcBef>
                <a:spcPts val="600"/>
              </a:spcBef>
              <a:spcAft>
                <a:spcPts val="600"/>
              </a:spcAft>
              <a:buFont typeface="Symbol" panose="05050102010706020507" pitchFamily="18" charset="2"/>
              <a:buChar char=""/>
            </a:pPr>
            <a:endParaRPr lang="en-US" sz="2000">
              <a:latin typeface="+mj-lt"/>
              <a:ea typeface="Calibri" panose="020F0502020204030204" pitchFamily="34" charset="0"/>
              <a:cs typeface="Times New Roman" panose="02020603050405020304" pitchFamily="18" charset="0"/>
            </a:endParaRPr>
          </a:p>
        </p:txBody>
      </p:sp>
      <p:sp>
        <p:nvSpPr>
          <p:cNvPr id="11" name="TextBox 10"/>
          <p:cNvSpPr txBox="1"/>
          <p:nvPr/>
        </p:nvSpPr>
        <p:spPr>
          <a:xfrm>
            <a:off x="8746447" y="2551165"/>
            <a:ext cx="818550"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chemeClr val="bg1"/>
                </a:solidFill>
              </a:rPr>
              <a:t>Global Sales</a:t>
            </a:r>
          </a:p>
        </p:txBody>
      </p:sp>
      <p:pic>
        <p:nvPicPr>
          <p:cNvPr id="66" name="Picture 65"/>
          <p:cNvPicPr>
            <a:picLocks noChangeAspect="1"/>
          </p:cNvPicPr>
          <p:nvPr/>
        </p:nvPicPr>
        <p:blipFill>
          <a:blip r:embed="rId5"/>
          <a:stretch>
            <a:fillRect/>
          </a:stretch>
        </p:blipFill>
        <p:spPr>
          <a:xfrm>
            <a:off x="8209109" y="1221765"/>
            <a:ext cx="3433191" cy="4256128"/>
          </a:xfrm>
          <a:prstGeom prst="rect">
            <a:avLst/>
          </a:prstGeom>
          <a:ln>
            <a:solidFill>
              <a:schemeClr val="bg2"/>
            </a:solidFill>
          </a:ln>
          <a:effectLst/>
        </p:spPr>
      </p:pic>
    </p:spTree>
    <p:extLst>
      <p:ext uri="{BB962C8B-B14F-4D97-AF65-F5344CB8AC3E}">
        <p14:creationId xmlns:p14="http://schemas.microsoft.com/office/powerpoint/2010/main" val="2279832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spc="0">
                <a:ln>
                  <a:noFill/>
                </a:ln>
                <a:solidFill>
                  <a:srgbClr val="000000"/>
                </a:solidFill>
                <a:cs typeface="+mn-cs"/>
              </a:rPr>
              <a:t>Get instant value from your cloud data sources</a:t>
            </a:r>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52858" y="1188513"/>
            <a:ext cx="4551437" cy="4724370"/>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No need to build connectors or develop data extraction processes for your SaaS solutions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Business can quickly start with solution-specific content packs which include </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pre-configured dashboards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reports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data models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Users can explore data with fast data processing</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Automatic data refresh is built-in</a:t>
            </a:r>
          </a:p>
          <a:p>
            <a:pPr marL="342900" indent="-342900">
              <a:lnSpc>
                <a:spcPct val="150000"/>
              </a:lnSpc>
              <a:spcBef>
                <a:spcPts val="600"/>
              </a:spcBef>
              <a:spcAft>
                <a:spcPts val="600"/>
              </a:spcAft>
              <a:buFont typeface="Symbol" panose="05050102010706020507" pitchFamily="18" charset="2"/>
              <a:buChar char=""/>
            </a:pPr>
            <a:endParaRPr lang="en-US">
              <a:latin typeface="+mj-lt"/>
              <a:ea typeface="Calibri" panose="020F0502020204030204" pitchFamily="34" charset="0"/>
              <a:cs typeface="Times New Roman" panose="02020603050405020304" pitchFamily="18" charset="0"/>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a:xfrm>
            <a:off x="7425897" y="6238004"/>
            <a:ext cx="4766103" cy="307777"/>
          </a:xfrm>
          <a:prstGeom prst="rect">
            <a:avLst/>
          </a:prstGeom>
        </p:spPr>
        <p:txBody>
          <a:bodyPr wrap="square">
            <a:spAutoFit/>
          </a:bodyPr>
          <a:lstStyle/>
          <a:p>
            <a:pPr fontAlgn="base">
              <a:spcBef>
                <a:spcPts val="600"/>
              </a:spcBef>
              <a:spcAft>
                <a:spcPts val="600"/>
              </a:spcAft>
            </a:pPr>
            <a:r>
              <a:rPr lang="en-US" sz="1400">
                <a:solidFill>
                  <a:schemeClr val="bg2">
                    <a:lumMod val="75000"/>
                  </a:schemeClr>
                </a:solidFill>
              </a:rPr>
              <a:t>Please refer to powerbi.com</a:t>
            </a:r>
            <a:r>
              <a:rPr lang="en-US" sz="1400">
                <a:solidFill>
                  <a:schemeClr val="bg2">
                    <a:lumMod val="75000"/>
                  </a:schemeClr>
                </a:solidFill>
                <a:hlinkClick r:id="rId5"/>
              </a:rPr>
              <a:t> </a:t>
            </a:r>
            <a:r>
              <a:rPr lang="en-US" sz="1400">
                <a:solidFill>
                  <a:schemeClr val="bg2">
                    <a:lumMod val="75000"/>
                  </a:schemeClr>
                </a:solidFill>
              </a:rPr>
              <a:t>for latest list of SaaS partners</a:t>
            </a:r>
            <a:endParaRPr lang="en-US" sz="1400">
              <a:solidFill>
                <a:schemeClr val="bg2">
                  <a:lumMod val="75000"/>
                </a:schemeClr>
              </a:solidFill>
              <a:ea typeface="Calibri" panose="020F0502020204030204" pitchFamily="34" charset="0"/>
              <a:cs typeface="Times New Roman" panose="02020603050405020304" pitchFamily="18" charset="0"/>
            </a:endParaRPr>
          </a:p>
        </p:txBody>
      </p:sp>
      <p:pic>
        <p:nvPicPr>
          <p:cNvPr id="66" name="Picture 65"/>
          <p:cNvPicPr>
            <a:picLocks noChangeAspect="1"/>
          </p:cNvPicPr>
          <p:nvPr/>
        </p:nvPicPr>
        <p:blipFill>
          <a:blip r:embed="rId6"/>
          <a:stretch>
            <a:fillRect/>
          </a:stretch>
        </p:blipFill>
        <p:spPr>
          <a:xfrm>
            <a:off x="7751548" y="2141091"/>
            <a:ext cx="4114800" cy="2242606"/>
          </a:xfrm>
          <a:prstGeom prst="rect">
            <a:avLst/>
          </a:prstGeom>
          <a:ln>
            <a:solidFill>
              <a:schemeClr val="tx2">
                <a:lumMod val="20000"/>
                <a:lumOff val="80000"/>
              </a:schemeClr>
            </a:solidFill>
          </a:ln>
        </p:spPr>
      </p:pic>
    </p:spTree>
    <p:extLst>
      <p:ext uri="{BB962C8B-B14F-4D97-AF65-F5344CB8AC3E}">
        <p14:creationId xmlns:p14="http://schemas.microsoft.com/office/powerpoint/2010/main" val="2525287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rgbClr val="000000"/>
                </a:solidFill>
              </a:rPr>
              <a:t>Consume structured/unstructured data using other Azure services</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81544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878466" y="1175261"/>
            <a:ext cx="5542877" cy="3600986"/>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Connect directly to data from Azure services, including</a:t>
            </a:r>
          </a:p>
          <a:p>
            <a:pPr marL="800100" lvl="1" indent="-342900">
              <a:buFont typeface="Courier New" panose="02070309020205020404" pitchFamily="49" charset="0"/>
              <a:buChar char="o"/>
            </a:pPr>
            <a:r>
              <a:rPr lang="en-US" sz="1600">
                <a:latin typeface="+mj-lt"/>
                <a:ea typeface="Calibri" panose="020F0502020204030204" pitchFamily="34" charset="0"/>
                <a:cs typeface="Times New Roman" panose="02020603050405020304" pitchFamily="18" charset="0"/>
              </a:rPr>
              <a:t>Azure SQL Database</a:t>
            </a:r>
          </a:p>
          <a:p>
            <a:pPr marL="800100" lvl="1" indent="-342900">
              <a:buFont typeface="Courier New" panose="02070309020205020404" pitchFamily="49" charset="0"/>
              <a:buChar char="o"/>
            </a:pPr>
            <a:r>
              <a:rPr lang="en-US" sz="1600">
                <a:latin typeface="+mj-lt"/>
                <a:ea typeface="Calibri" panose="020F0502020204030204" pitchFamily="34" charset="0"/>
                <a:cs typeface="Times New Roman" panose="02020603050405020304" pitchFamily="18" charset="0"/>
              </a:rPr>
              <a:t>Azure SQL Data Warehouse</a:t>
            </a:r>
          </a:p>
          <a:p>
            <a:pPr marL="800100" lvl="1" indent="-342900">
              <a:buFont typeface="Courier New" panose="02070309020205020404" pitchFamily="49" charset="0"/>
              <a:buChar char="o"/>
            </a:pPr>
            <a:r>
              <a:rPr lang="en-US" sz="1600">
                <a:latin typeface="+mj-lt"/>
                <a:ea typeface="Calibri" panose="020F0502020204030204" pitchFamily="34" charset="0"/>
                <a:cs typeface="Times New Roman" panose="02020603050405020304" pitchFamily="18" charset="0"/>
              </a:rPr>
              <a:t>Spark on HDInsight</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Push live, streaming data from Azure Stream Analytics with built-in destination for Power BI for real-time dashboards at any scale</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Integration with other Azure services, including Azure ML, opens up new scenarios, without writing thousands of lines of code</a:t>
            </a:r>
          </a:p>
        </p:txBody>
      </p:sp>
      <p:sp>
        <p:nvSpPr>
          <p:cNvPr id="65" name="Rectangle 64"/>
          <p:cNvSpPr/>
          <p:nvPr/>
        </p:nvSpPr>
        <p:spPr bwMode="auto">
          <a:xfrm>
            <a:off x="8541694" y="1557251"/>
            <a:ext cx="3242256" cy="4308956"/>
          </a:xfrm>
          <a:prstGeom prst="rect">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9856978" y="4751760"/>
            <a:ext cx="943424" cy="756782"/>
            <a:chOff x="10233165" y="3488430"/>
            <a:chExt cx="943424" cy="756782"/>
          </a:xfrm>
        </p:grpSpPr>
        <p:pic>
          <p:nvPicPr>
            <p:cNvPr id="67" name="Picture 6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476277" y="3488430"/>
              <a:ext cx="457200" cy="457200"/>
            </a:xfrm>
            <a:prstGeom prst="rect">
              <a:avLst/>
            </a:prstGeom>
          </p:spPr>
        </p:pic>
        <p:sp>
          <p:nvSpPr>
            <p:cNvPr id="72" name="TextBox 71"/>
            <p:cNvSpPr txBox="1"/>
            <p:nvPr/>
          </p:nvSpPr>
          <p:spPr>
            <a:xfrm>
              <a:off x="10233165" y="3811247"/>
              <a:ext cx="943424" cy="433965"/>
            </a:xfrm>
            <a:prstGeom prst="rect">
              <a:avLst/>
            </a:prstGeom>
            <a:noFill/>
          </p:spPr>
          <p:txBody>
            <a:bodyPr wrap="square" lIns="182880" tIns="146304" rIns="182880" bIns="146304" rtlCol="0">
              <a:spAutoFit/>
            </a:bodyPr>
            <a:lstStyle/>
            <a:p>
              <a:pPr>
                <a:lnSpc>
                  <a:spcPct val="90000"/>
                </a:lnSpc>
                <a:spcAft>
                  <a:spcPts val="600"/>
                </a:spcAft>
              </a:pPr>
              <a:r>
                <a:rPr lang="en-US" sz="1000"/>
                <a:t>HDInsight</a:t>
              </a:r>
            </a:p>
          </p:txBody>
        </p:sp>
      </p:grpSp>
      <p:grpSp>
        <p:nvGrpSpPr>
          <p:cNvPr id="75" name="Group 74"/>
          <p:cNvGrpSpPr/>
          <p:nvPr/>
        </p:nvGrpSpPr>
        <p:grpSpPr>
          <a:xfrm>
            <a:off x="8684240" y="3735604"/>
            <a:ext cx="943424" cy="786554"/>
            <a:chOff x="8600989" y="2320219"/>
            <a:chExt cx="943424" cy="786554"/>
          </a:xfrm>
        </p:grpSpPr>
        <p:pic>
          <p:nvPicPr>
            <p:cNvPr id="76" name="Picture 7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44101" y="2320219"/>
              <a:ext cx="457200" cy="457200"/>
            </a:xfrm>
            <a:prstGeom prst="rect">
              <a:avLst/>
            </a:prstGeom>
          </p:spPr>
        </p:pic>
        <p:sp>
          <p:nvSpPr>
            <p:cNvPr id="77" name="TextBox 76"/>
            <p:cNvSpPr txBox="1"/>
            <p:nvPr/>
          </p:nvSpPr>
          <p:spPr>
            <a:xfrm>
              <a:off x="8600989" y="2672808"/>
              <a:ext cx="943424"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a:t>Storage</a:t>
              </a:r>
            </a:p>
          </p:txBody>
        </p:sp>
      </p:grpSp>
      <p:grpSp>
        <p:nvGrpSpPr>
          <p:cNvPr id="78" name="Group 77"/>
          <p:cNvGrpSpPr/>
          <p:nvPr/>
        </p:nvGrpSpPr>
        <p:grpSpPr>
          <a:xfrm>
            <a:off x="9850497" y="1846951"/>
            <a:ext cx="943424" cy="950812"/>
            <a:chOff x="10610076" y="2020001"/>
            <a:chExt cx="943424" cy="950812"/>
          </a:xfrm>
        </p:grpSpPr>
        <p:pic>
          <p:nvPicPr>
            <p:cNvPr id="79" name="Picture 7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853188" y="2020001"/>
              <a:ext cx="457200" cy="457200"/>
            </a:xfrm>
            <a:prstGeom prst="rect">
              <a:avLst/>
            </a:prstGeom>
          </p:spPr>
        </p:pic>
        <p:sp>
          <p:nvSpPr>
            <p:cNvPr id="80" name="TextBox 79"/>
            <p:cNvSpPr txBox="1"/>
            <p:nvPr/>
          </p:nvSpPr>
          <p:spPr>
            <a:xfrm>
              <a:off x="10610076" y="2398349"/>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t>Event Hubs</a:t>
              </a:r>
            </a:p>
          </p:txBody>
        </p:sp>
      </p:grpSp>
      <p:grpSp>
        <p:nvGrpSpPr>
          <p:cNvPr id="104" name="Group 103"/>
          <p:cNvGrpSpPr/>
          <p:nvPr/>
        </p:nvGrpSpPr>
        <p:grpSpPr>
          <a:xfrm>
            <a:off x="8652707" y="2759970"/>
            <a:ext cx="943424" cy="948116"/>
            <a:chOff x="9002661" y="3227014"/>
            <a:chExt cx="943424" cy="948116"/>
          </a:xfrm>
        </p:grpSpPr>
        <p:pic>
          <p:nvPicPr>
            <p:cNvPr id="105" name="Picture 104"/>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234246" y="3227014"/>
              <a:ext cx="457200" cy="457200"/>
            </a:xfrm>
            <a:prstGeom prst="rect">
              <a:avLst/>
            </a:prstGeom>
          </p:spPr>
        </p:pic>
        <p:sp>
          <p:nvSpPr>
            <p:cNvPr id="106" name="TextBox 105"/>
            <p:cNvSpPr txBox="1"/>
            <p:nvPr/>
          </p:nvSpPr>
          <p:spPr>
            <a:xfrm>
              <a:off x="9002661" y="3602666"/>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t>Machine Learning</a:t>
              </a:r>
            </a:p>
          </p:txBody>
        </p:sp>
      </p:grpSp>
      <p:grpSp>
        <p:nvGrpSpPr>
          <p:cNvPr id="107" name="Group 106"/>
          <p:cNvGrpSpPr/>
          <p:nvPr/>
        </p:nvGrpSpPr>
        <p:grpSpPr>
          <a:xfrm>
            <a:off x="9119823" y="4344290"/>
            <a:ext cx="1015682" cy="842205"/>
            <a:chOff x="10601932" y="1930074"/>
            <a:chExt cx="1015682" cy="842205"/>
          </a:xfrm>
        </p:grpSpPr>
        <p:pic>
          <p:nvPicPr>
            <p:cNvPr id="108" name="Picture 10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866422" y="1930074"/>
              <a:ext cx="457200" cy="457200"/>
            </a:xfrm>
            <a:prstGeom prst="rect">
              <a:avLst/>
            </a:prstGeom>
          </p:spPr>
        </p:pic>
        <p:sp>
          <p:nvSpPr>
            <p:cNvPr id="109" name="TextBox 108"/>
            <p:cNvSpPr txBox="1"/>
            <p:nvPr/>
          </p:nvSpPr>
          <p:spPr>
            <a:xfrm>
              <a:off x="10601932" y="2338314"/>
              <a:ext cx="1015682"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a:t>SQL Server</a:t>
              </a:r>
            </a:p>
          </p:txBody>
        </p:sp>
      </p:grpSp>
      <p:grpSp>
        <p:nvGrpSpPr>
          <p:cNvPr id="110" name="Group 109"/>
          <p:cNvGrpSpPr/>
          <p:nvPr/>
        </p:nvGrpSpPr>
        <p:grpSpPr>
          <a:xfrm>
            <a:off x="9124419" y="1941060"/>
            <a:ext cx="943424" cy="887242"/>
            <a:chOff x="9002242" y="1575399"/>
            <a:chExt cx="943424" cy="887242"/>
          </a:xfrm>
        </p:grpSpPr>
        <p:pic>
          <p:nvPicPr>
            <p:cNvPr id="111" name="Picture 11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9245773" y="1575399"/>
              <a:ext cx="457200" cy="457200"/>
            </a:xfrm>
            <a:prstGeom prst="rect">
              <a:avLst/>
            </a:prstGeom>
          </p:spPr>
        </p:pic>
        <p:sp>
          <p:nvSpPr>
            <p:cNvPr id="112" name="TextBox 111"/>
            <p:cNvSpPr txBox="1"/>
            <p:nvPr/>
          </p:nvSpPr>
          <p:spPr>
            <a:xfrm>
              <a:off x="9002242" y="1890177"/>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t>Stream Analytics</a:t>
              </a:r>
            </a:p>
          </p:txBody>
        </p:sp>
      </p:grpSp>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78271" y="3228912"/>
            <a:ext cx="640080" cy="674100"/>
          </a:xfrm>
          <a:prstGeom prst="rect">
            <a:avLst/>
          </a:prstGeom>
        </p:spPr>
      </p:pic>
      <p:sp>
        <p:nvSpPr>
          <p:cNvPr id="114" name="TextBox 113"/>
          <p:cNvSpPr txBox="1"/>
          <p:nvPr/>
        </p:nvSpPr>
        <p:spPr>
          <a:xfrm>
            <a:off x="10388654" y="3778425"/>
            <a:ext cx="1087964"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t>Power BI</a:t>
            </a:r>
          </a:p>
        </p:txBody>
      </p:sp>
      <p:cxnSp>
        <p:nvCxnSpPr>
          <p:cNvPr id="115" name="Straight Arrow Connector 114"/>
          <p:cNvCxnSpPr/>
          <p:nvPr/>
        </p:nvCxnSpPr>
        <p:spPr>
          <a:xfrm>
            <a:off x="10067843" y="2759970"/>
            <a:ext cx="267392" cy="29870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9627664" y="3614383"/>
            <a:ext cx="541705" cy="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10093609" y="4192804"/>
            <a:ext cx="295045" cy="35739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7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Live connectivity to your on-premises data</a:t>
            </a:r>
          </a:p>
          <a:p>
            <a:pPr marL="168275"/>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861164" y="1155073"/>
            <a:ext cx="4671446" cy="4062651"/>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Connect live to your existing on-premises data sources: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Analysis Services</a:t>
            </a:r>
            <a:br>
              <a:rPr lang="en-US" dirty="0">
                <a:latin typeface="+mj-lt"/>
                <a:ea typeface="Calibri" panose="020F0502020204030204" pitchFamily="34" charset="0"/>
                <a:cs typeface="Times New Roman" panose="02020603050405020304" pitchFamily="18" charset="0"/>
              </a:rPr>
            </a:br>
            <a:r>
              <a:rPr lang="en-US" dirty="0">
                <a:latin typeface="+mj-lt"/>
                <a:ea typeface="Calibri" panose="020F0502020204030204" pitchFamily="34" charset="0"/>
                <a:cs typeface="Times New Roman" panose="02020603050405020304" pitchFamily="18" charset="0"/>
              </a:rPr>
              <a:t>(tabular and multidimensional)</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SQL Server</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SAP HANA</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Oracle</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Teradata</a:t>
            </a:r>
          </a:p>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Requires On-Premises Data Gateway</a:t>
            </a:r>
          </a:p>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Role-based and row-level data security </a:t>
            </a:r>
          </a:p>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remains on-premise, only query is stored in Power BI</a:t>
            </a:r>
          </a:p>
        </p:txBody>
      </p:sp>
      <p:sp>
        <p:nvSpPr>
          <p:cNvPr id="132" name="Oval 131"/>
          <p:cNvSpPr/>
          <p:nvPr/>
        </p:nvSpPr>
        <p:spPr bwMode="auto">
          <a:xfrm>
            <a:off x="9280898" y="3571378"/>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cxnSp>
        <p:nvCxnSpPr>
          <p:cNvPr id="136" name="Straight Connector 135"/>
          <p:cNvCxnSpPr/>
          <p:nvPr/>
        </p:nvCxnSpPr>
        <p:spPr>
          <a:xfrm>
            <a:off x="7767360" y="3608234"/>
            <a:ext cx="4069612" cy="6374"/>
          </a:xfrm>
          <a:prstGeom prst="line">
            <a:avLst/>
          </a:prstGeom>
          <a:noFill/>
          <a:ln w="15875" cap="flat" cmpd="sng" algn="ctr">
            <a:solidFill>
              <a:srgbClr val="505050"/>
            </a:solidFill>
            <a:prstDash val="dash"/>
            <a:headEnd type="none"/>
            <a:tailEnd type="none"/>
          </a:ln>
          <a:effectLst/>
        </p:spPr>
      </p:cxnSp>
      <p:grpSp>
        <p:nvGrpSpPr>
          <p:cNvPr id="137" name="Group 136"/>
          <p:cNvGrpSpPr/>
          <p:nvPr/>
        </p:nvGrpSpPr>
        <p:grpSpPr>
          <a:xfrm>
            <a:off x="10284096" y="4206663"/>
            <a:ext cx="1018940" cy="604490"/>
            <a:chOff x="2927465" y="5236638"/>
            <a:chExt cx="1470768" cy="865618"/>
          </a:xfrm>
        </p:grpSpPr>
        <p:sp>
          <p:nvSpPr>
            <p:cNvPr id="144" name="Freeform 143"/>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5" name="Freeform 144"/>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6" name="Freeform 14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7" name="Freeform 14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138" name="Freeform 137"/>
          <p:cNvSpPr>
            <a:spLocks/>
          </p:cNvSpPr>
          <p:nvPr/>
        </p:nvSpPr>
        <p:spPr bwMode="auto">
          <a:xfrm>
            <a:off x="7767360" y="5040501"/>
            <a:ext cx="4104338" cy="67369"/>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39" name="Freeform 138"/>
          <p:cNvSpPr>
            <a:spLocks noChangeAspect="1"/>
          </p:cNvSpPr>
          <p:nvPr/>
        </p:nvSpPr>
        <p:spPr bwMode="auto">
          <a:xfrm>
            <a:off x="9614824" y="1321788"/>
            <a:ext cx="2253457" cy="1395791"/>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140" name="Freeform 139"/>
          <p:cNvSpPr>
            <a:spLocks noChangeAspect="1"/>
          </p:cNvSpPr>
          <p:nvPr/>
        </p:nvSpPr>
        <p:spPr bwMode="auto">
          <a:xfrm>
            <a:off x="9847781" y="1919285"/>
            <a:ext cx="2165642" cy="98789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1" name="TextBox 140"/>
          <p:cNvSpPr txBox="1"/>
          <p:nvPr/>
        </p:nvSpPr>
        <p:spPr>
          <a:xfrm>
            <a:off x="6105643" y="1821349"/>
            <a:ext cx="1617816" cy="554151"/>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142" name="TextBox 141"/>
          <p:cNvSpPr txBox="1"/>
          <p:nvPr/>
        </p:nvSpPr>
        <p:spPr>
          <a:xfrm>
            <a:off x="10554329" y="3398468"/>
            <a:ext cx="1220597"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143" name="TextBox 142"/>
          <p:cNvSpPr txBox="1"/>
          <p:nvPr/>
        </p:nvSpPr>
        <p:spPr>
          <a:xfrm>
            <a:off x="10407381" y="3711503"/>
            <a:ext cx="1220595"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sp>
        <p:nvSpPr>
          <p:cNvPr id="134" name="TextBox 133"/>
          <p:cNvSpPr txBox="1"/>
          <p:nvPr/>
        </p:nvSpPr>
        <p:spPr>
          <a:xfrm>
            <a:off x="8048312" y="3233838"/>
            <a:ext cx="1702998" cy="72550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p>
        </p:txBody>
      </p:sp>
      <p:sp>
        <p:nvSpPr>
          <p:cNvPr id="135" name="Freeform 5"/>
          <p:cNvSpPr>
            <a:spLocks noEditPoints="1"/>
          </p:cNvSpPr>
          <p:nvPr/>
        </p:nvSpPr>
        <p:spPr bwMode="auto">
          <a:xfrm>
            <a:off x="8748040" y="3452519"/>
            <a:ext cx="268565"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48" name="Freeform 5"/>
          <p:cNvSpPr>
            <a:spLocks noEditPoints="1"/>
          </p:cNvSpPr>
          <p:nvPr/>
        </p:nvSpPr>
        <p:spPr bwMode="auto">
          <a:xfrm>
            <a:off x="8343269"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49" name="TextBox 148"/>
          <p:cNvSpPr txBox="1"/>
          <p:nvPr/>
        </p:nvSpPr>
        <p:spPr>
          <a:xfrm>
            <a:off x="8100154"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50" name="Freeform 5"/>
          <p:cNvSpPr>
            <a:spLocks noEditPoints="1"/>
          </p:cNvSpPr>
          <p:nvPr/>
        </p:nvSpPr>
        <p:spPr bwMode="auto">
          <a:xfrm>
            <a:off x="8990783"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51" name="TextBox 150"/>
          <p:cNvSpPr txBox="1"/>
          <p:nvPr/>
        </p:nvSpPr>
        <p:spPr>
          <a:xfrm>
            <a:off x="8751047"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52" name="TextBox 151"/>
          <p:cNvSpPr txBox="1"/>
          <p:nvPr/>
        </p:nvSpPr>
        <p:spPr>
          <a:xfrm>
            <a:off x="7367925" y="4023769"/>
            <a:ext cx="1158082" cy="583792"/>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On-Premises Data Gateway</a:t>
            </a:r>
          </a:p>
        </p:txBody>
      </p:sp>
      <p:sp>
        <p:nvSpPr>
          <p:cNvPr id="153" name="TextBox 152"/>
          <p:cNvSpPr txBox="1"/>
          <p:nvPr/>
        </p:nvSpPr>
        <p:spPr>
          <a:xfrm>
            <a:off x="10316566" y="1497494"/>
            <a:ext cx="1182661" cy="44728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err="1">
                <a:gradFill>
                  <a:gsLst>
                    <a:gs pos="2917">
                      <a:srgbClr val="000000"/>
                    </a:gs>
                    <a:gs pos="30000">
                      <a:srgbClr val="000000"/>
                    </a:gs>
                  </a:gsLst>
                  <a:lin ang="5400000" scaled="0"/>
                </a:gradFill>
              </a:rPr>
              <a:t>PowerApps</a:t>
            </a:r>
            <a:endParaRPr lang="en-US" sz="1200" kern="0">
              <a:gradFill>
                <a:gsLst>
                  <a:gs pos="2917">
                    <a:srgbClr val="000000"/>
                  </a:gs>
                  <a:gs pos="30000">
                    <a:srgbClr val="000000"/>
                  </a:gs>
                </a:gsLst>
                <a:lin ang="5400000" scaled="0"/>
              </a:gradFill>
            </a:endParaRPr>
          </a:p>
        </p:txBody>
      </p:sp>
      <p:sp>
        <p:nvSpPr>
          <p:cNvPr id="154" name="TextBox 153"/>
          <p:cNvSpPr txBox="1"/>
          <p:nvPr/>
        </p:nvSpPr>
        <p:spPr>
          <a:xfrm>
            <a:off x="10087420" y="2017056"/>
            <a:ext cx="1371600" cy="431298"/>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gradFill>
                  <a:gsLst>
                    <a:gs pos="2917">
                      <a:srgbClr val="000000"/>
                    </a:gs>
                    <a:gs pos="30000">
                      <a:srgbClr val="000000"/>
                    </a:gs>
                  </a:gsLst>
                  <a:lin ang="5400000" scaled="0"/>
                </a:gradFill>
              </a:rPr>
              <a:t>Microsoft Flow</a:t>
            </a:r>
          </a:p>
        </p:txBody>
      </p:sp>
      <p:sp>
        <p:nvSpPr>
          <p:cNvPr id="155" name="TextBox 154"/>
          <p:cNvSpPr txBox="1"/>
          <p:nvPr/>
        </p:nvSpPr>
        <p:spPr>
          <a:xfrm>
            <a:off x="10450136" y="2527905"/>
            <a:ext cx="1636998" cy="40434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gradFill>
                  <a:gsLst>
                    <a:gs pos="2917">
                      <a:srgbClr val="000000"/>
                    </a:gs>
                    <a:gs pos="30000">
                      <a:srgbClr val="000000"/>
                    </a:gs>
                  </a:gsLst>
                  <a:lin ang="5400000" scaled="0"/>
                </a:gradFill>
              </a:rPr>
              <a:t>Azure Logic Apps</a:t>
            </a:r>
          </a:p>
        </p:txBody>
      </p:sp>
      <p:pic>
        <p:nvPicPr>
          <p:cNvPr id="156" name="Picture 15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796903" y="1801110"/>
            <a:ext cx="2103121" cy="1192464"/>
          </a:xfrm>
          <a:prstGeom prst="rect">
            <a:avLst/>
          </a:prstGeom>
          <a:ln>
            <a:noFill/>
          </a:ln>
          <a:effectLst>
            <a:outerShdw blurRad="292100" dist="139700" dir="2700000" algn="tl" rotWithShape="0">
              <a:srgbClr val="333333">
                <a:alpha val="65000"/>
              </a:srgbClr>
            </a:outerShdw>
          </a:effectLst>
        </p:spPr>
      </p:pic>
      <p:sp>
        <p:nvSpPr>
          <p:cNvPr id="157" name="TextBox 156"/>
          <p:cNvSpPr txBox="1"/>
          <p:nvPr/>
        </p:nvSpPr>
        <p:spPr>
          <a:xfrm>
            <a:off x="7655156" y="1143372"/>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900716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Connect to data from your files</a:t>
            </a:r>
          </a:p>
          <a:p>
            <a:pPr marL="168275"/>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906883" y="1184902"/>
            <a:ext cx="4527587" cy="5386090"/>
          </a:xfrm>
          <a:prstGeom prst="rect">
            <a:avLst/>
          </a:prstGeom>
        </p:spPr>
        <p:txBody>
          <a:bodyPr wrap="square">
            <a:spAutoFit/>
          </a:bodyPr>
          <a:lstStyle/>
          <a:p>
            <a:pPr marL="342900" lvl="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Import data into Power BI from files</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Microsoft Excel (</a:t>
            </a:r>
            <a:r>
              <a:rPr lang="en-US" sz="1600" dirty="0" err="1">
                <a:latin typeface="+mj-lt"/>
                <a:ea typeface="Calibri" panose="020F0502020204030204" pitchFamily="34" charset="0"/>
                <a:cs typeface="Times New Roman" panose="02020603050405020304" pitchFamily="18" charset="0"/>
              </a:rPr>
              <a:t>xlxs</a:t>
            </a:r>
            <a:r>
              <a:rPr lang="en-US" sz="1600" dirty="0">
                <a:latin typeface="+mj-lt"/>
                <a:ea typeface="Calibri" panose="020F0502020204030204" pitchFamily="34" charset="0"/>
                <a:cs typeface="Times New Roman" panose="02020603050405020304" pitchFamily="18" charset="0"/>
              </a:rPr>
              <a:t> or </a:t>
            </a:r>
            <a:r>
              <a:rPr lang="en-US" sz="1600" dirty="0" err="1">
                <a:latin typeface="+mj-lt"/>
                <a:ea typeface="Calibri" panose="020F0502020204030204" pitchFamily="34" charset="0"/>
                <a:cs typeface="Times New Roman" panose="02020603050405020304" pitchFamily="18" charset="0"/>
              </a:rPr>
              <a:t>xlsm</a:t>
            </a:r>
            <a:r>
              <a:rPr lang="en-US" sz="1600" dirty="0">
                <a:latin typeface="+mj-lt"/>
                <a:ea typeface="Calibri" panose="020F0502020204030204" pitchFamily="34" charset="0"/>
                <a:cs typeface="Times New Roman" panose="02020603050405020304" pitchFamily="18" charset="0"/>
              </a:rPr>
              <a:t>)</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Power BI Desktop (</a:t>
            </a:r>
            <a:r>
              <a:rPr lang="en-US" sz="1600" dirty="0" err="1">
                <a:latin typeface="+mj-lt"/>
                <a:ea typeface="Calibri" panose="020F0502020204030204" pitchFamily="34" charset="0"/>
                <a:cs typeface="Times New Roman" panose="02020603050405020304" pitchFamily="18" charset="0"/>
              </a:rPr>
              <a:t>pbix</a:t>
            </a:r>
            <a:r>
              <a:rPr lang="en-US" sz="1600" dirty="0">
                <a:latin typeface="+mj-lt"/>
                <a:ea typeface="Calibri" panose="020F0502020204030204" pitchFamily="34" charset="0"/>
                <a:cs typeface="Times New Roman" panose="02020603050405020304" pitchFamily="18" charset="0"/>
              </a:rPr>
              <a:t>)</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Comma Separated Value (csv)</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Files can be located on</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Local machine</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OneDrive Business or Personal</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SharePoint Team Sites</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Two ways to use Excel files</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Import into Power BI</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Connect (upload), manage and view in Power BI</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Any changes to a file in OneDrive or SharePoint are synced automatically (hourly)</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and reports from Power BI Desktop files</a:t>
            </a:r>
          </a:p>
        </p:txBody>
      </p:sp>
      <p:pic>
        <p:nvPicPr>
          <p:cNvPr id="49" name="Picture 48"/>
          <p:cNvPicPr>
            <a:picLocks noChangeAspect="1"/>
          </p:cNvPicPr>
          <p:nvPr/>
        </p:nvPicPr>
        <p:blipFill>
          <a:blip r:embed="rId5"/>
          <a:stretch>
            <a:fillRect/>
          </a:stretch>
        </p:blipFill>
        <p:spPr>
          <a:xfrm>
            <a:off x="7669906" y="1475232"/>
            <a:ext cx="4114800" cy="1040524"/>
          </a:xfrm>
          <a:prstGeom prst="rect">
            <a:avLst/>
          </a:prstGeom>
        </p:spPr>
      </p:pic>
    </p:spTree>
    <p:extLst>
      <p:ext uri="{BB962C8B-B14F-4D97-AF65-F5344CB8AC3E}">
        <p14:creationId xmlns:p14="http://schemas.microsoft.com/office/powerpoint/2010/main" val="4223928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Keep your data where it is and connect securely</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906883" y="1144531"/>
            <a:ext cx="4183425" cy="4909036"/>
          </a:xfrm>
          <a:prstGeom prst="rect">
            <a:avLst/>
          </a:prstGeom>
        </p:spPr>
        <p:txBody>
          <a:bodyPr wrap="square" anchor="t">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a:rPr>
              <a:t>Faster time to insight with a hybrid BI solution </a:t>
            </a:r>
            <a:endParaRPr lang="en-US" sz="2000">
              <a:latin typeface="+mj-lt"/>
              <a:ea typeface="Calibri" panose="020F0502020204030204" pitchFamily="34" charset="0"/>
              <a:cs typeface="Times New Roman" panose="02020603050405020304" pitchFamily="18" charset="0"/>
            </a:endParaRP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a:rPr>
              <a:t>Cloud data sources </a:t>
            </a:r>
            <a:endParaRPr lang="en-US" sz="2000" dirty="0">
              <a:latin typeface="+mj-lt"/>
              <a:ea typeface="Calibri" panose="020F0502020204030204" pitchFamily="34" charset="0"/>
              <a:cs typeface="Times New Roman" panose="02020603050405020304" pitchFamily="18" charset="0"/>
            </a:endParaRP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SaaS sources </a:t>
            </a:r>
            <a:endParaRPr lang="en-US" sz="1600" dirty="0">
              <a:latin typeface="+mj-lt"/>
              <a:ea typeface="Calibri" panose="020F0502020204030204" pitchFamily="34" charset="0"/>
              <a:cs typeface="Times New Roman" panose="02020603050405020304" pitchFamily="18" charset="0"/>
            </a:endParaRP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Azure – SQL, DW, Blob, Table, HDInsight, Marketplace</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SharePoint, web sources</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OData (SAP HANA)</a:t>
            </a:r>
            <a:endParaRPr lang="en-US" dirty="0"/>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OneDrive</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a:rPr>
              <a:t>On-premise data sources</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SQL Server, Teradata, Oracle, DB2, MySQL, PostgreSQL, Sybase, SAP HANA, Access, Custom SQL, Custom ODBC Drivers</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SQL Server Analysis Services (tabular and multi-dimensional)</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Files/folder, SharePoint on-premises</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2816164" y="6553101"/>
            <a:ext cx="5504581" cy="27536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8352466" y="6552805"/>
            <a:ext cx="3831442" cy="307167"/>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a:grpSpLocks noChangeAspect="1"/>
          </p:cNvGrpSpPr>
          <p:nvPr/>
        </p:nvGrpSpPr>
        <p:grpSpPr>
          <a:xfrm>
            <a:off x="6322580" y="1250993"/>
            <a:ext cx="5669289" cy="3855845"/>
            <a:chOff x="6071720" y="1159360"/>
            <a:chExt cx="6017236" cy="4060036"/>
          </a:xfrm>
        </p:grpSpPr>
        <p:sp>
          <p:nvSpPr>
            <p:cNvPr id="72" name="Oval 71"/>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grpSp>
          <p:nvGrpSpPr>
            <p:cNvPr id="75" name="Group 74"/>
            <p:cNvGrpSpPr>
              <a:grpSpLocks noChangeAspect="1"/>
            </p:cNvGrpSpPr>
            <p:nvPr/>
          </p:nvGrpSpPr>
          <p:grpSpPr>
            <a:xfrm>
              <a:off x="6071720" y="1159360"/>
              <a:ext cx="6017236" cy="4060036"/>
              <a:chOff x="4840804" y="372616"/>
              <a:chExt cx="8179730" cy="5520531"/>
            </a:xfrm>
          </p:grpSpPr>
          <p:cxnSp>
            <p:nvCxnSpPr>
              <p:cNvPr id="78" name="Straight Connector 77"/>
              <p:cNvCxnSpPr/>
              <p:nvPr/>
            </p:nvCxnSpPr>
            <p:spPr>
              <a:xfrm flipV="1">
                <a:off x="6238643" y="3874777"/>
                <a:ext cx="6332694" cy="2370"/>
              </a:xfrm>
              <a:prstGeom prst="line">
                <a:avLst/>
              </a:prstGeom>
              <a:noFill/>
              <a:ln w="15875" cap="flat" cmpd="sng" algn="ctr">
                <a:solidFill>
                  <a:srgbClr val="505050"/>
                </a:solidFill>
                <a:prstDash val="dash"/>
                <a:headEnd type="none"/>
                <a:tailEnd type="none"/>
              </a:ln>
              <a:effectLst/>
            </p:spPr>
          </p:cxnSp>
          <p:sp>
            <p:nvSpPr>
              <p:cNvPr id="79" name="TextBox 78"/>
              <p:cNvSpPr txBox="1"/>
              <p:nvPr/>
            </p:nvSpPr>
            <p:spPr>
              <a:xfrm>
                <a:off x="5933049" y="4844552"/>
                <a:ext cx="1796562" cy="845781"/>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80" name="Group 79"/>
              <p:cNvGrpSpPr/>
              <p:nvPr/>
            </p:nvGrpSpPr>
            <p:grpSpPr>
              <a:xfrm>
                <a:off x="10869544" y="4603185"/>
                <a:ext cx="1470144" cy="865250"/>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81" name="Freeform 80"/>
              <p:cNvSpPr>
                <a:spLocks/>
              </p:cNvSpPr>
              <p:nvPr/>
            </p:nvSpPr>
            <p:spPr bwMode="auto">
              <a:xfrm>
                <a:off x="6013890" y="5783312"/>
                <a:ext cx="6857026"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2" name="Freeform 81"/>
              <p:cNvSpPr>
                <a:spLocks noChangeAspect="1"/>
              </p:cNvSpPr>
              <p:nvPr/>
            </p:nvSpPr>
            <p:spPr bwMode="auto">
              <a:xfrm>
                <a:off x="9116346" y="372616"/>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83" name="Freeform 82"/>
              <p:cNvSpPr>
                <a:spLocks noChangeAspect="1"/>
              </p:cNvSpPr>
              <p:nvPr/>
            </p:nvSpPr>
            <p:spPr bwMode="auto">
              <a:xfrm>
                <a:off x="946591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84" name="Picture 8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620176" y="1332614"/>
                <a:ext cx="3034416" cy="1706858"/>
              </a:xfrm>
              <a:prstGeom prst="rect">
                <a:avLst/>
              </a:prstGeom>
              <a:ln>
                <a:noFill/>
              </a:ln>
              <a:effectLst>
                <a:outerShdw blurRad="50800" dist="38100" dir="2700000" algn="tl" rotWithShape="0">
                  <a:prstClr val="black">
                    <a:alpha val="40000"/>
                  </a:prstClr>
                </a:outerShdw>
              </a:effectLst>
            </p:spPr>
          </p:pic>
          <p:sp>
            <p:nvSpPr>
              <p:cNvPr id="85" name="TextBox 84"/>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86" name="Freeform 23"/>
              <p:cNvSpPr>
                <a:spLocks noEditPoints="1"/>
              </p:cNvSpPr>
              <p:nvPr/>
            </p:nvSpPr>
            <p:spPr bwMode="black">
              <a:xfrm>
                <a:off x="6498307" y="4183677"/>
                <a:ext cx="672448" cy="65776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0653" tIns="40326" rIns="80653" bIns="40326" numCol="1" anchor="t" anchorCtr="0" compatLnSpc="1">
                <a:prstTxWarp prst="textNoShape">
                  <a:avLst/>
                </a:prstTxWarp>
              </a:bodyPr>
              <a:lstStyle/>
              <a:p>
                <a:pPr defTabSz="913841">
                  <a:defRPr/>
                </a:pPr>
                <a:endParaRPr lang="en-US" sz="1567" kern="0">
                  <a:ln>
                    <a:solidFill>
                      <a:srgbClr val="FFFFFF">
                        <a:alpha val="0"/>
                      </a:srgbClr>
                    </a:solidFill>
                  </a:ln>
                  <a:solidFill>
                    <a:srgbClr val="000000"/>
                  </a:solidFill>
                </a:endParaRPr>
              </a:p>
            </p:txBody>
          </p:sp>
          <p:sp>
            <p:nvSpPr>
              <p:cNvPr id="87" name="Freeform 5"/>
              <p:cNvSpPr>
                <a:spLocks noEditPoints="1"/>
              </p:cNvSpPr>
              <p:nvPr/>
            </p:nvSpPr>
            <p:spPr bwMode="auto">
              <a:xfrm>
                <a:off x="8984817" y="4183675"/>
                <a:ext cx="599757" cy="64137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88" name="TextBox 87"/>
              <p:cNvSpPr txBox="1"/>
              <p:nvPr/>
            </p:nvSpPr>
            <p:spPr>
              <a:xfrm>
                <a:off x="11259438" y="3524499"/>
                <a:ext cx="1761096"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89" name="TextBox 88"/>
              <p:cNvSpPr txBox="1"/>
              <p:nvPr/>
            </p:nvSpPr>
            <p:spPr>
              <a:xfrm>
                <a:off x="11174803" y="4068400"/>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sp>
            <p:nvSpPr>
              <p:cNvPr id="90" name="TextBox 89"/>
              <p:cNvSpPr txBox="1"/>
              <p:nvPr/>
            </p:nvSpPr>
            <p:spPr>
              <a:xfrm>
                <a:off x="8629173" y="4851753"/>
                <a:ext cx="1350858" cy="845780"/>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1" name="Oval 90"/>
              <p:cNvSpPr/>
              <p:nvPr/>
            </p:nvSpPr>
            <p:spPr bwMode="auto">
              <a:xfrm>
                <a:off x="6634873" y="3694051"/>
                <a:ext cx="367203" cy="36720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6640787" y="3694051"/>
                <a:ext cx="387489" cy="38763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76" name="Oval 75"/>
            <p:cNvSpPr/>
            <p:nvPr/>
          </p:nvSpPr>
          <p:spPr bwMode="auto">
            <a:xfrm>
              <a:off x="9217728" y="3600020"/>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77" name="Freeform 5"/>
            <p:cNvSpPr>
              <a:spLocks noEditPoints="1"/>
            </p:cNvSpPr>
            <p:nvPr/>
          </p:nvSpPr>
          <p:spPr bwMode="auto">
            <a:xfrm>
              <a:off x="9199411" y="3607808"/>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97" name="Freeform 5"/>
          <p:cNvSpPr>
            <a:spLocks noChangeAspect="1" noEditPoints="1"/>
          </p:cNvSpPr>
          <p:nvPr/>
        </p:nvSpPr>
        <p:spPr bwMode="auto">
          <a:xfrm rot="16200000">
            <a:off x="9780536" y="2579163"/>
            <a:ext cx="274320"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98" name="TextBox 97"/>
          <p:cNvSpPr txBox="1"/>
          <p:nvPr/>
        </p:nvSpPr>
        <p:spPr>
          <a:xfrm>
            <a:off x="9961934" y="2187192"/>
            <a:ext cx="1618644" cy="84174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 Web, OneDrive	</a:t>
            </a:r>
          </a:p>
        </p:txBody>
      </p:sp>
      <p:sp>
        <p:nvSpPr>
          <p:cNvPr id="99" name="Freeform 5"/>
          <p:cNvSpPr>
            <a:spLocks noEditPoints="1"/>
          </p:cNvSpPr>
          <p:nvPr/>
        </p:nvSpPr>
        <p:spPr bwMode="auto">
          <a:xfrm>
            <a:off x="8383653" y="3931872"/>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00" name="TextBox 99"/>
          <p:cNvSpPr txBox="1"/>
          <p:nvPr/>
        </p:nvSpPr>
        <p:spPr>
          <a:xfrm>
            <a:off x="8137159" y="4398612"/>
            <a:ext cx="936265" cy="59088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01" name="Oval 100"/>
          <p:cNvSpPr/>
          <p:nvPr/>
        </p:nvSpPr>
        <p:spPr bwMode="auto">
          <a:xfrm>
            <a:off x="8451506" y="3587194"/>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102" name="Freeform 5"/>
          <p:cNvSpPr>
            <a:spLocks noEditPoints="1"/>
          </p:cNvSpPr>
          <p:nvPr/>
        </p:nvSpPr>
        <p:spPr bwMode="auto">
          <a:xfrm>
            <a:off x="8452617" y="3564698"/>
            <a:ext cx="268564"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66" name="TextBox 65"/>
          <p:cNvSpPr txBox="1"/>
          <p:nvPr/>
        </p:nvSpPr>
        <p:spPr>
          <a:xfrm>
            <a:off x="7322721" y="1232093"/>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299999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US" sz="3200">
                <a:solidFill>
                  <a:schemeClr val="tx1"/>
                </a:solidFill>
              </a:rPr>
              <a:t>Embed, extend, and integrate with the Power BI Platform</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84255" y="1177268"/>
            <a:ext cx="5896704" cy="5355312"/>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Application developers can embed Power BI tiles and reports as an </a:t>
            </a:r>
            <a:r>
              <a:rPr lang="en-US" sz="2000" dirty="0" err="1">
                <a:latin typeface="+mj-lt"/>
                <a:ea typeface="Calibri" panose="020F0502020204030204" pitchFamily="34" charset="0"/>
                <a:cs typeface="Times New Roman" panose="02020603050405020304" pitchFamily="18" charset="0"/>
              </a:rPr>
              <a:t>IFrame</a:t>
            </a:r>
            <a:r>
              <a:rPr lang="en-US" sz="2000" dirty="0">
                <a:latin typeface="+mj-lt"/>
                <a:ea typeface="Calibri" panose="020F0502020204030204" pitchFamily="34" charset="0"/>
                <a:cs typeface="Times New Roman" panose="02020603050405020304" pitchFamily="18" charset="0"/>
              </a:rPr>
              <a:t> into an app, such as a mobile app or web app. </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Use the REST API to push data directly from your application into Power BI</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Programmatically access Power BI resources (datasets, tables, schemas)</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Secure access to Power BI service using Azure Active Directory and OAuth 2.0 authentication</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Create your own custom visuals from the published open source visuals and the provided framework</a:t>
            </a:r>
          </a:p>
          <a:p>
            <a:pPr>
              <a:spcBef>
                <a:spcPts val="600"/>
              </a:spcBef>
              <a:spcAft>
                <a:spcPts val="600"/>
              </a:spcAft>
            </a:pPr>
            <a:endParaRPr lang="en-US" sz="2000" dirty="0">
              <a:latin typeface="+mj-lt"/>
              <a:ea typeface="Calibri" panose="020F0502020204030204" pitchFamily="34" charset="0"/>
              <a:cs typeface="Times New Roman" panose="02020603050405020304" pitchFamily="18" charset="0"/>
            </a:endParaRPr>
          </a:p>
          <a:p>
            <a:pPr>
              <a:lnSpc>
                <a:spcPct val="150000"/>
              </a:lnSpc>
            </a:pPr>
            <a:endParaRPr lang="en-US" dirty="0">
              <a:latin typeface="+mj-lt"/>
              <a:ea typeface="Calibri" panose="020F0502020204030204" pitchFamily="34" charset="0"/>
              <a:cs typeface="Times New Roman" panose="02020603050405020304" pitchFamily="18" charset="0"/>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4558352"/>
            <a:ext cx="2816907" cy="2299648"/>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1" y="657643"/>
            <a:ext cx="2814282" cy="280241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6206787" y="2137348"/>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a:gradFill>
                  <a:gsLst>
                    <a:gs pos="16814">
                      <a:srgbClr val="FFFFFF"/>
                    </a:gs>
                    <a:gs pos="46000">
                      <a:srgbClr val="FFFFFF"/>
                    </a:gs>
                  </a:gsLst>
                  <a:lin ang="5400000" scaled="0"/>
                </a:gradFill>
              </a:rPr>
              <a:t>AAD User</a:t>
            </a:r>
          </a:p>
        </p:txBody>
      </p:sp>
      <p:sp>
        <p:nvSpPr>
          <p:cNvPr id="100" name="Rectangle 99"/>
          <p:cNvSpPr/>
          <p:nvPr/>
        </p:nvSpPr>
        <p:spPr bwMode="auto">
          <a:xfrm>
            <a:off x="5050171" y="5490170"/>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a:gradFill>
                  <a:gsLst>
                    <a:gs pos="16814">
                      <a:srgbClr val="FFFFFF"/>
                    </a:gs>
                    <a:gs pos="46000">
                      <a:srgbClr val="FFFFFF"/>
                    </a:gs>
                  </a:gsLst>
                  <a:lin ang="5400000" scaled="0"/>
                </a:gradFill>
              </a:rPr>
              <a:t>Anonymous</a:t>
            </a: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7695" y="1275967"/>
            <a:ext cx="2468880" cy="4334256"/>
          </a:xfrm>
          <a:prstGeom prst="rect">
            <a:avLst/>
          </a:prstGeom>
          <a:ln>
            <a:solidFill>
              <a:schemeClr val="bg2">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4063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Keep your data current</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70528" y="1153821"/>
            <a:ext cx="4017102" cy="2908489"/>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Access and refresh the data via</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Direct Query (Azure SQL, DW and Spark HDInsight)</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Import (with scheduled refresh)</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REST APIs to stream data</a:t>
            </a:r>
          </a:p>
          <a:p>
            <a:pPr lvl="1"/>
            <a:endParaRPr lang="en-US" sz="2000" dirty="0">
              <a:latin typeface="+mj-lt"/>
              <a:ea typeface="Calibri" panose="020F0502020204030204" pitchFamily="34" charset="0"/>
              <a:cs typeface="Times New Roman" panose="02020603050405020304" pitchFamily="18" charset="0"/>
            </a:endParaRP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Refresh on-premise data with</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Power BI Personal Gateway </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On-Premises Data Gateway</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5522328"/>
            <a:ext cx="2816907" cy="13356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1" y="657643"/>
            <a:ext cx="2785036" cy="387253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9666639" y="3571379"/>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cxnSp>
        <p:nvCxnSpPr>
          <p:cNvPr id="79" name="Straight Connector 78"/>
          <p:cNvCxnSpPr/>
          <p:nvPr/>
        </p:nvCxnSpPr>
        <p:spPr>
          <a:xfrm flipV="1">
            <a:off x="7460214" y="3697775"/>
            <a:ext cx="4389121" cy="1656"/>
          </a:xfrm>
          <a:prstGeom prst="line">
            <a:avLst/>
          </a:prstGeom>
          <a:noFill/>
          <a:ln w="15875" cap="flat" cmpd="sng" algn="ctr">
            <a:solidFill>
              <a:srgbClr val="505050"/>
            </a:solidFill>
            <a:prstDash val="dash"/>
            <a:headEnd type="none"/>
            <a:tailEnd type="none"/>
          </a:ln>
          <a:effectLst/>
        </p:spPr>
      </p:cxnSp>
      <p:sp>
        <p:nvSpPr>
          <p:cNvPr id="80" name="TextBox 79"/>
          <p:cNvSpPr txBox="1"/>
          <p:nvPr/>
        </p:nvSpPr>
        <p:spPr>
          <a:xfrm>
            <a:off x="7248410" y="4375290"/>
            <a:ext cx="1245177" cy="59088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95" name="Freeform 94"/>
          <p:cNvSpPr>
            <a:spLocks noEditPoints="1"/>
          </p:cNvSpPr>
          <p:nvPr/>
        </p:nvSpPr>
        <p:spPr bwMode="auto">
          <a:xfrm>
            <a:off x="10669839" y="4206664"/>
            <a:ext cx="249647" cy="604489"/>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6" name="Freeform 95"/>
          <p:cNvSpPr>
            <a:spLocks noEditPoints="1"/>
          </p:cNvSpPr>
          <p:nvPr/>
        </p:nvSpPr>
        <p:spPr bwMode="auto">
          <a:xfrm>
            <a:off x="10943909" y="4206664"/>
            <a:ext cx="222512" cy="604489"/>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7" name="Freeform 96"/>
          <p:cNvSpPr>
            <a:spLocks noEditPoints="1"/>
          </p:cNvSpPr>
          <p:nvPr/>
        </p:nvSpPr>
        <p:spPr bwMode="auto">
          <a:xfrm>
            <a:off x="11466267" y="4337957"/>
            <a:ext cx="222512" cy="473197"/>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31" name="Freeform 130"/>
          <p:cNvSpPr>
            <a:spLocks noEditPoints="1"/>
          </p:cNvSpPr>
          <p:nvPr/>
        </p:nvSpPr>
        <p:spPr bwMode="auto">
          <a:xfrm>
            <a:off x="11190843" y="4296927"/>
            <a:ext cx="251004" cy="514227"/>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3" name="Freeform 82"/>
          <p:cNvSpPr>
            <a:spLocks/>
          </p:cNvSpPr>
          <p:nvPr/>
        </p:nvSpPr>
        <p:spPr bwMode="auto">
          <a:xfrm>
            <a:off x="7304440" y="5031137"/>
            <a:ext cx="4752529" cy="7673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4" name="Freeform 83"/>
          <p:cNvSpPr>
            <a:spLocks noChangeAspect="1"/>
          </p:cNvSpPr>
          <p:nvPr/>
        </p:nvSpPr>
        <p:spPr bwMode="auto">
          <a:xfrm>
            <a:off x="9454718" y="1251057"/>
            <a:ext cx="2468880" cy="152922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85" name="Freeform 84"/>
          <p:cNvSpPr>
            <a:spLocks noChangeAspect="1"/>
          </p:cNvSpPr>
          <p:nvPr/>
        </p:nvSpPr>
        <p:spPr bwMode="auto">
          <a:xfrm>
            <a:off x="9696997" y="1895297"/>
            <a:ext cx="2377440" cy="1084508"/>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724650" y="1921741"/>
            <a:ext cx="2103120" cy="1192464"/>
          </a:xfrm>
          <a:prstGeom prst="rect">
            <a:avLst/>
          </a:prstGeom>
          <a:ln>
            <a:noFill/>
          </a:ln>
          <a:effectLst>
            <a:outerShdw blurRad="50800" dist="38100" dir="2700000" algn="tl" rotWithShape="0">
              <a:prstClr val="black">
                <a:alpha val="40000"/>
              </a:prstClr>
            </a:outerShdw>
          </a:effectLst>
        </p:spPr>
      </p:pic>
      <p:sp>
        <p:nvSpPr>
          <p:cNvPr id="87" name="TextBox 86"/>
          <p:cNvSpPr txBox="1"/>
          <p:nvPr/>
        </p:nvSpPr>
        <p:spPr>
          <a:xfrm>
            <a:off x="6491387" y="1821349"/>
            <a:ext cx="1617816" cy="554151"/>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88" name="Freeform 23"/>
          <p:cNvSpPr>
            <a:spLocks noEditPoints="1"/>
          </p:cNvSpPr>
          <p:nvPr/>
        </p:nvSpPr>
        <p:spPr bwMode="black">
          <a:xfrm>
            <a:off x="7640184" y="3913582"/>
            <a:ext cx="466066" cy="459533"/>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0653" tIns="40326" rIns="80653" bIns="40326" numCol="1" anchor="t" anchorCtr="0" compatLnSpc="1">
            <a:prstTxWarp prst="textNoShape">
              <a:avLst/>
            </a:prstTxWarp>
          </a:bodyPr>
          <a:lstStyle/>
          <a:p>
            <a:pPr defTabSz="913841">
              <a:defRPr/>
            </a:pPr>
            <a:endParaRPr lang="en-US" sz="1567" kern="0">
              <a:ln>
                <a:solidFill>
                  <a:srgbClr val="FFFFFF">
                    <a:alpha val="0"/>
                  </a:srgbClr>
                </a:solidFill>
              </a:ln>
              <a:solidFill>
                <a:srgbClr val="000000"/>
              </a:solidFill>
            </a:endParaRPr>
          </a:p>
        </p:txBody>
      </p:sp>
      <p:sp>
        <p:nvSpPr>
          <p:cNvPr id="89" name="Freeform 5"/>
          <p:cNvSpPr>
            <a:spLocks noEditPoints="1"/>
          </p:cNvSpPr>
          <p:nvPr/>
        </p:nvSpPr>
        <p:spPr bwMode="auto">
          <a:xfrm>
            <a:off x="9363237" y="3913581"/>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90" name="TextBox 89"/>
          <p:cNvSpPr txBox="1"/>
          <p:nvPr/>
        </p:nvSpPr>
        <p:spPr>
          <a:xfrm>
            <a:off x="10940072" y="3453060"/>
            <a:ext cx="1220596"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91" name="TextBox 90"/>
          <p:cNvSpPr txBox="1"/>
          <p:nvPr/>
        </p:nvSpPr>
        <p:spPr>
          <a:xfrm>
            <a:off x="10881412" y="3833046"/>
            <a:ext cx="1220595"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sp>
        <p:nvSpPr>
          <p:cNvPr id="92" name="TextBox 91"/>
          <p:cNvSpPr txBox="1"/>
          <p:nvPr/>
        </p:nvSpPr>
        <p:spPr>
          <a:xfrm>
            <a:off x="9116744" y="4380321"/>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3" name="Oval 92"/>
          <p:cNvSpPr/>
          <p:nvPr/>
        </p:nvSpPr>
        <p:spPr bwMode="auto">
          <a:xfrm>
            <a:off x="7734837" y="3571514"/>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94" name="Freeform 5"/>
          <p:cNvSpPr>
            <a:spLocks noEditPoints="1"/>
          </p:cNvSpPr>
          <p:nvPr/>
        </p:nvSpPr>
        <p:spPr bwMode="auto">
          <a:xfrm>
            <a:off x="7738935" y="3571514"/>
            <a:ext cx="268564" cy="27081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77" name="Oval 76"/>
          <p:cNvSpPr/>
          <p:nvPr/>
        </p:nvSpPr>
        <p:spPr bwMode="auto">
          <a:xfrm>
            <a:off x="9431089" y="3568903"/>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78" name="Freeform 5"/>
          <p:cNvSpPr>
            <a:spLocks noEditPoints="1"/>
          </p:cNvSpPr>
          <p:nvPr/>
        </p:nvSpPr>
        <p:spPr bwMode="auto">
          <a:xfrm>
            <a:off x="9437895" y="3576299"/>
            <a:ext cx="268565"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32" name="Freeform 5"/>
          <p:cNvSpPr>
            <a:spLocks noChangeAspect="1" noEditPoints="1"/>
          </p:cNvSpPr>
          <p:nvPr/>
        </p:nvSpPr>
        <p:spPr bwMode="auto">
          <a:xfrm rot="16200000">
            <a:off x="9949352" y="2579163"/>
            <a:ext cx="274320"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33" name="TextBox 132"/>
          <p:cNvSpPr txBox="1"/>
          <p:nvPr/>
        </p:nvSpPr>
        <p:spPr>
          <a:xfrm>
            <a:off x="10130750" y="2187192"/>
            <a:ext cx="1618644" cy="84174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50">
                <a:gradFill>
                  <a:gsLst>
                    <a:gs pos="72566">
                      <a:srgbClr val="505050"/>
                    </a:gs>
                    <a:gs pos="43000">
                      <a:srgbClr val="505050"/>
                    </a:gs>
                  </a:gsLst>
                  <a:lin ang="5400000" scaled="0"/>
                </a:gradFill>
                <a:latin typeface="Segoe UI Semibold"/>
                <a:ea typeface="MS PGothic"/>
                <a:cs typeface="Segoe UI Semibold"/>
              </a:rPr>
              <a:t>SaaS, Azure, SAP, Web, Oracle, Salesforce.com	</a:t>
            </a:r>
          </a:p>
        </p:txBody>
      </p:sp>
      <p:sp>
        <p:nvSpPr>
          <p:cNvPr id="134" name="Freeform 5"/>
          <p:cNvSpPr>
            <a:spLocks noEditPoints="1"/>
          </p:cNvSpPr>
          <p:nvPr/>
        </p:nvSpPr>
        <p:spPr bwMode="auto">
          <a:xfrm>
            <a:off x="8552469" y="3931872"/>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35" name="TextBox 134"/>
          <p:cNvSpPr txBox="1"/>
          <p:nvPr/>
        </p:nvSpPr>
        <p:spPr>
          <a:xfrm>
            <a:off x="8305975" y="4398612"/>
            <a:ext cx="936265" cy="59088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36" name="Oval 135"/>
          <p:cNvSpPr/>
          <p:nvPr/>
        </p:nvSpPr>
        <p:spPr bwMode="auto">
          <a:xfrm>
            <a:off x="8620322" y="3587194"/>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137" name="Freeform 5"/>
          <p:cNvSpPr>
            <a:spLocks noEditPoints="1"/>
          </p:cNvSpPr>
          <p:nvPr/>
        </p:nvSpPr>
        <p:spPr bwMode="auto">
          <a:xfrm>
            <a:off x="8621433" y="3564698"/>
            <a:ext cx="268564"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38" name="TextBox 137"/>
          <p:cNvSpPr txBox="1"/>
          <p:nvPr/>
        </p:nvSpPr>
        <p:spPr>
          <a:xfrm>
            <a:off x="7338464" y="3135846"/>
            <a:ext cx="1072943"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Live Query</a:t>
            </a:r>
          </a:p>
        </p:txBody>
      </p:sp>
      <p:sp>
        <p:nvSpPr>
          <p:cNvPr id="139" name="TextBox 138"/>
          <p:cNvSpPr txBox="1"/>
          <p:nvPr/>
        </p:nvSpPr>
        <p:spPr>
          <a:xfrm>
            <a:off x="8177542" y="3181808"/>
            <a:ext cx="1089420"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Direct Query</a:t>
            </a:r>
          </a:p>
        </p:txBody>
      </p:sp>
      <p:sp>
        <p:nvSpPr>
          <p:cNvPr id="140" name="TextBox 139"/>
          <p:cNvSpPr txBox="1"/>
          <p:nvPr/>
        </p:nvSpPr>
        <p:spPr>
          <a:xfrm>
            <a:off x="9013631" y="3175322"/>
            <a:ext cx="1089420"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p:txBody>
      </p:sp>
      <p:sp>
        <p:nvSpPr>
          <p:cNvPr id="81" name="TextBox 80"/>
          <p:cNvSpPr txBox="1"/>
          <p:nvPr/>
        </p:nvSpPr>
        <p:spPr>
          <a:xfrm>
            <a:off x="7600329" y="1271729"/>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924977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15443" y="9056"/>
            <a:ext cx="9376557"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Scheduled refresh with Power BI Personal Gateway</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71352" y="1154905"/>
            <a:ext cx="4127064" cy="4247317"/>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Personal Gateway empowers the business analyst to securely and easily refresh </a:t>
            </a:r>
            <a:r>
              <a:rPr lang="en-US" sz="2000" err="1">
                <a:latin typeface="+mj-lt"/>
                <a:ea typeface="Calibri" panose="020F0502020204030204" pitchFamily="34" charset="0"/>
                <a:cs typeface="Times New Roman" panose="02020603050405020304" pitchFamily="18" charset="0"/>
              </a:rPr>
              <a:t>on-premise</a:t>
            </a:r>
            <a:r>
              <a:rPr lang="en-US" sz="2000">
                <a:latin typeface="+mj-lt"/>
                <a:ea typeface="Calibri" panose="020F0502020204030204" pitchFamily="34" charset="0"/>
                <a:cs typeface="Times New Roman" panose="02020603050405020304" pitchFamily="18" charset="0"/>
              </a:rPr>
              <a:t> data </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Self-service data refresh - no help from IT required</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Easy &amp; simple to use - lightweight one-click installer </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One Personal Gateway per user</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Runs either as a service or an app</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Import of data with scheduled refresh</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5522328"/>
            <a:ext cx="2816907" cy="13356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387253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6" name="Group 95"/>
          <p:cNvGrpSpPr>
            <a:grpSpLocks noChangeAspect="1"/>
          </p:cNvGrpSpPr>
          <p:nvPr/>
        </p:nvGrpSpPr>
        <p:grpSpPr>
          <a:xfrm>
            <a:off x="6378844" y="1287559"/>
            <a:ext cx="5766056" cy="3819280"/>
            <a:chOff x="6071720" y="1197864"/>
            <a:chExt cx="6119944" cy="4021531"/>
          </a:xfrm>
        </p:grpSpPr>
        <p:sp>
          <p:nvSpPr>
            <p:cNvPr id="97" name="Oval 96"/>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grpSp>
          <p:nvGrpSpPr>
            <p:cNvPr id="98" name="Group 97"/>
            <p:cNvGrpSpPr>
              <a:grpSpLocks noChangeAspect="1"/>
            </p:cNvGrpSpPr>
            <p:nvPr/>
          </p:nvGrpSpPr>
          <p:grpSpPr>
            <a:xfrm>
              <a:off x="6071720" y="1197864"/>
              <a:ext cx="6119944" cy="4021531"/>
              <a:chOff x="4840804" y="424970"/>
              <a:chExt cx="8319355" cy="5468177"/>
            </a:xfrm>
          </p:grpSpPr>
          <p:cxnSp>
            <p:nvCxnSpPr>
              <p:cNvPr id="101" name="Straight Connector 100"/>
              <p:cNvCxnSpPr/>
              <p:nvPr/>
            </p:nvCxnSpPr>
            <p:spPr>
              <a:xfrm flipV="1">
                <a:off x="5853844" y="3755734"/>
                <a:ext cx="7256212" cy="2370"/>
              </a:xfrm>
              <a:prstGeom prst="line">
                <a:avLst/>
              </a:prstGeom>
              <a:noFill/>
              <a:ln w="15875" cap="flat" cmpd="sng" algn="ctr">
                <a:solidFill>
                  <a:srgbClr val="505050"/>
                </a:solidFill>
                <a:prstDash val="dash"/>
                <a:headEnd type="none"/>
                <a:tailEnd type="none"/>
              </a:ln>
              <a:effectLst/>
            </p:spPr>
          </p:cxnSp>
          <p:grpSp>
            <p:nvGrpSpPr>
              <p:cNvPr id="102" name="Group 101"/>
              <p:cNvGrpSpPr/>
              <p:nvPr/>
            </p:nvGrpSpPr>
            <p:grpSpPr>
              <a:xfrm>
                <a:off x="10869544" y="4603185"/>
                <a:ext cx="1470144" cy="865250"/>
                <a:chOff x="2927465" y="5236638"/>
                <a:chExt cx="1470768" cy="865618"/>
              </a:xfrm>
            </p:grpSpPr>
            <p:sp>
              <p:nvSpPr>
                <p:cNvPr id="110" name="Freeform 109"/>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11" name="Freeform 110"/>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12" name="Freeform 111"/>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13" name="Freeform 112"/>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103" name="Freeform 102"/>
              <p:cNvSpPr>
                <a:spLocks/>
              </p:cNvSpPr>
              <p:nvPr/>
            </p:nvSpPr>
            <p:spPr bwMode="auto">
              <a:xfrm>
                <a:off x="5903946" y="5783312"/>
                <a:ext cx="7256213"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04" name="Freeform 103"/>
              <p:cNvSpPr>
                <a:spLocks noChangeAspect="1"/>
              </p:cNvSpPr>
              <p:nvPr/>
            </p:nvSpPr>
            <p:spPr bwMode="auto">
              <a:xfrm>
                <a:off x="9223542" y="424970"/>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105" name="Freeform 104"/>
              <p:cNvSpPr>
                <a:spLocks noChangeAspect="1"/>
              </p:cNvSpPr>
              <p:nvPr/>
            </p:nvSpPr>
            <p:spPr bwMode="auto">
              <a:xfrm>
                <a:off x="966106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106" name="Picture 10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954402" y="1140650"/>
                <a:ext cx="3034416" cy="1706858"/>
              </a:xfrm>
              <a:prstGeom prst="rect">
                <a:avLst/>
              </a:prstGeom>
              <a:ln>
                <a:noFill/>
              </a:ln>
              <a:effectLst>
                <a:outerShdw blurRad="292100" dist="139700" dir="2700000" algn="tl" rotWithShape="0">
                  <a:srgbClr val="333333">
                    <a:alpha val="65000"/>
                  </a:srgbClr>
                </a:outerShdw>
              </a:effectLst>
            </p:spPr>
          </p:pic>
          <p:sp>
            <p:nvSpPr>
              <p:cNvPr id="107" name="TextBox 106"/>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108" name="TextBox 107"/>
              <p:cNvSpPr txBox="1"/>
              <p:nvPr/>
            </p:nvSpPr>
            <p:spPr>
              <a:xfrm>
                <a:off x="11259438" y="3446358"/>
                <a:ext cx="1761097"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109" name="TextBox 108"/>
              <p:cNvSpPr txBox="1"/>
              <p:nvPr/>
            </p:nvSpPr>
            <p:spPr>
              <a:xfrm>
                <a:off x="11047419" y="3894427"/>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grpSp>
        <p:sp>
          <p:nvSpPr>
            <p:cNvPr id="99" name="TextBox 98"/>
            <p:cNvSpPr txBox="1"/>
            <p:nvPr/>
          </p:nvSpPr>
          <p:spPr>
            <a:xfrm>
              <a:off x="7800004" y="3247211"/>
              <a:ext cx="1744447" cy="76392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Installed locally</a:t>
              </a:r>
            </a:p>
          </p:txBody>
        </p:sp>
        <p:sp>
          <p:nvSpPr>
            <p:cNvPr id="100" name="Freeform 5"/>
            <p:cNvSpPr>
              <a:spLocks noEditPoints="1"/>
            </p:cNvSpPr>
            <p:nvPr/>
          </p:nvSpPr>
          <p:spPr bwMode="auto">
            <a:xfrm>
              <a:off x="8526905" y="3477473"/>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114" name="Freeform 5"/>
          <p:cNvSpPr>
            <a:spLocks noEditPoints="1"/>
          </p:cNvSpPr>
          <p:nvPr/>
        </p:nvSpPr>
        <p:spPr bwMode="auto">
          <a:xfrm>
            <a:off x="8543317"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15" name="TextBox 114"/>
          <p:cNvSpPr txBox="1"/>
          <p:nvPr/>
        </p:nvSpPr>
        <p:spPr>
          <a:xfrm>
            <a:off x="8300202"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16" name="Freeform 5"/>
          <p:cNvSpPr>
            <a:spLocks noEditPoints="1"/>
          </p:cNvSpPr>
          <p:nvPr/>
        </p:nvSpPr>
        <p:spPr bwMode="auto">
          <a:xfrm>
            <a:off x="7895803"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17" name="TextBox 116"/>
          <p:cNvSpPr txBox="1"/>
          <p:nvPr/>
        </p:nvSpPr>
        <p:spPr>
          <a:xfrm>
            <a:off x="7649309"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18" name="Freeform 5"/>
          <p:cNvSpPr>
            <a:spLocks noEditPoints="1"/>
          </p:cNvSpPr>
          <p:nvPr/>
        </p:nvSpPr>
        <p:spPr bwMode="auto">
          <a:xfrm>
            <a:off x="9190831"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19" name="TextBox 118"/>
          <p:cNvSpPr txBox="1"/>
          <p:nvPr/>
        </p:nvSpPr>
        <p:spPr>
          <a:xfrm>
            <a:off x="8951095"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0" name="TextBox 119"/>
          <p:cNvSpPr txBox="1"/>
          <p:nvPr/>
        </p:nvSpPr>
        <p:spPr>
          <a:xfrm>
            <a:off x="6914106" y="3713134"/>
            <a:ext cx="1152447" cy="25932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Personal Gateway</a:t>
            </a:r>
          </a:p>
        </p:txBody>
      </p:sp>
      <p:sp>
        <p:nvSpPr>
          <p:cNvPr id="65" name="TextBox 64"/>
          <p:cNvSpPr txBox="1"/>
          <p:nvPr/>
        </p:nvSpPr>
        <p:spPr>
          <a:xfrm>
            <a:off x="7609377" y="1144986"/>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87010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80644" y="399261"/>
            <a:ext cx="7145617"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Corbel" panose="020B0503020204020204" pitchFamily="34" charset="0"/>
                <a:cs typeface="Segoe UI" panose="020B0502040204020203" pitchFamily="34" charset="0"/>
              </a:rPr>
              <a:t>Meet me</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67586" y="1645114"/>
            <a:ext cx="7014957" cy="48136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strike="noStrike" kern="1200" cap="none" spc="0" normalizeH="0" baseline="0" noProof="0" dirty="0">
                <a:ln>
                  <a:noFill/>
                </a:ln>
                <a:solidFill>
                  <a:schemeClr val="bg2">
                    <a:lumMod val="10000"/>
                  </a:schemeClr>
                </a:solidFill>
                <a:effectLst/>
                <a:uLnTx/>
                <a:uFillTx/>
                <a:latin typeface="Corbel" panose="020B0503020204020204" pitchFamily="34" charset="0"/>
              </a:rPr>
              <a:t>Kyle Akepanidtaworn</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000" b="1" dirty="0">
                <a:solidFill>
                  <a:schemeClr val="bg2">
                    <a:lumMod val="10000"/>
                  </a:schemeClr>
                </a:solidFill>
                <a:latin typeface="Corbel" panose="020B0503020204020204" pitchFamily="34" charset="0"/>
              </a:rPr>
              <a:t>Global Cloud Solution Architect</a:t>
            </a:r>
            <a:r>
              <a:rPr lang="en-US" sz="2000" b="1" noProof="0" dirty="0">
                <a:solidFill>
                  <a:schemeClr val="bg2">
                    <a:lumMod val="10000"/>
                  </a:schemeClr>
                </a:solidFill>
                <a:latin typeface="Corbel" panose="020B0503020204020204" pitchFamily="34" charset="0"/>
              </a:rPr>
              <a:t>, Microsoft</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40+ professional certifications across Microsoft, IBM, Tableau, INSEAD</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Coach for Knowledge Mining and Azure Cognitive Search</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Coach for Modern Data Warehousing on  Azure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Azure for SAP Workloads</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MCSA: BI Reporting Certified 2020</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Microsoft-INSEAD AI Business School</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Certified Data Analyst, Data Scientist, Data Engineer, and AI Engineer</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Tableau Data Steward, Tableau Data Scientist, Tableau Developer</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IBM Data Science Methodologies</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US" sz="2400" b="1" dirty="0">
              <a:solidFill>
                <a:schemeClr val="bg2">
                  <a:lumMod val="10000"/>
                </a:schemeClr>
              </a:solidFill>
              <a:latin typeface="Corbel" panose="020B0503020204020204"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en-US" b="1" dirty="0">
                <a:solidFill>
                  <a:schemeClr val="bg2">
                    <a:lumMod val="10000"/>
                  </a:schemeClr>
                </a:solidFill>
                <a:latin typeface="Corbel" panose="020B0503020204020204" pitchFamily="34" charset="0"/>
              </a:rPr>
              <a:t>Email: </a:t>
            </a:r>
            <a:r>
              <a:rPr lang="en-US" dirty="0">
                <a:solidFill>
                  <a:schemeClr val="bg2">
                    <a:lumMod val="10000"/>
                  </a:schemeClr>
                </a:solidFill>
                <a:latin typeface="Corbel" panose="020B0503020204020204" pitchFamily="34" charset="0"/>
                <a:hlinkClick r:id="rId3"/>
              </a:rPr>
              <a:t>koakepan@micrsoft.com</a:t>
            </a:r>
            <a:r>
              <a:rPr lang="en-US" dirty="0">
                <a:solidFill>
                  <a:schemeClr val="bg2">
                    <a:lumMod val="10000"/>
                  </a:schemeClr>
                </a:solidFill>
                <a:latin typeface="Corbel" panose="020B0503020204020204" pitchFamily="34" charset="0"/>
              </a:rPr>
              <a:t>  </a:t>
            </a:r>
            <a:endParaRPr lang="en-US" b="1" dirty="0">
              <a:solidFill>
                <a:schemeClr val="bg2">
                  <a:lumMod val="10000"/>
                </a:schemeClr>
              </a:solidFill>
              <a:latin typeface="Corbel" panose="020B0503020204020204" pitchFamily="34" charset="0"/>
            </a:endParaRPr>
          </a:p>
          <a:p>
            <a:pPr lvl="0">
              <a:lnSpc>
                <a:spcPct val="90000"/>
              </a:lnSpc>
              <a:spcAft>
                <a:spcPts val="600"/>
              </a:spcAft>
              <a:defRPr/>
            </a:pPr>
            <a:r>
              <a:rPr lang="en-US" b="1" dirty="0">
                <a:solidFill>
                  <a:schemeClr val="bg2">
                    <a:lumMod val="10000"/>
                  </a:schemeClr>
                </a:solidFill>
                <a:latin typeface="Corbel" panose="020B0503020204020204" pitchFamily="34" charset="0"/>
              </a:rPr>
              <a:t>LinkedIn</a:t>
            </a:r>
            <a:r>
              <a:rPr lang="en-US" sz="2400" b="1" dirty="0">
                <a:solidFill>
                  <a:schemeClr val="bg2">
                    <a:lumMod val="10000"/>
                  </a:schemeClr>
                </a:solidFill>
                <a:latin typeface="Corbel" panose="020B0503020204020204" pitchFamily="34" charset="0"/>
              </a:rPr>
              <a:t>: </a:t>
            </a:r>
            <a:r>
              <a:rPr lang="en-US" dirty="0">
                <a:solidFill>
                  <a:schemeClr val="bg2">
                    <a:lumMod val="10000"/>
                  </a:schemeClr>
                </a:solidFill>
                <a:latin typeface="Corbel" panose="020B0503020204020204" pitchFamily="34" charset="0"/>
                <a:hlinkClick r:id="rId4"/>
              </a:rPr>
              <a:t>https://www.linkedin.com/in/korkridakepan/</a:t>
            </a:r>
            <a:r>
              <a:rPr lang="en-US" dirty="0">
                <a:solidFill>
                  <a:schemeClr val="bg2">
                    <a:lumMod val="10000"/>
                  </a:schemeClr>
                </a:solidFill>
                <a:latin typeface="Corbel" panose="020B0503020204020204" pitchFamily="34" charset="0"/>
              </a:rPr>
              <a:t> </a:t>
            </a:r>
            <a:endParaRPr kumimoji="0" lang="en-US" sz="2400" i="0" u="none" strike="noStrike" kern="1200" cap="none" spc="0" normalizeH="0" baseline="0" noProof="0" dirty="0">
              <a:ln>
                <a:noFill/>
              </a:ln>
              <a:solidFill>
                <a:schemeClr val="bg2">
                  <a:lumMod val="10000"/>
                </a:schemeClr>
              </a:solidFill>
              <a:effectLst/>
              <a:uLnTx/>
              <a:uFillTx/>
              <a:latin typeface="Corbel" panose="020B0503020204020204" pitchFamily="34" charset="0"/>
            </a:endParaRPr>
          </a:p>
        </p:txBody>
      </p:sp>
      <p:graphicFrame>
        <p:nvGraphicFramePr>
          <p:cNvPr id="5" name="Diagram 4">
            <a:extLst>
              <a:ext uri="{FF2B5EF4-FFF2-40B4-BE49-F238E27FC236}">
                <a16:creationId xmlns:a16="http://schemas.microsoft.com/office/drawing/2014/main" id="{87D46961-49DA-4782-887C-22580305AA35}"/>
              </a:ext>
            </a:extLst>
          </p:cNvPr>
          <p:cNvGraphicFramePr/>
          <p:nvPr>
            <p:extLst>
              <p:ext uri="{D42A27DB-BD31-4B8C-83A1-F6EECF244321}">
                <p14:modId xmlns:p14="http://schemas.microsoft.com/office/powerpoint/2010/main" val="1793038937"/>
              </p:ext>
            </p:extLst>
          </p:nvPr>
        </p:nvGraphicFramePr>
        <p:xfrm>
          <a:off x="4683688" y="0"/>
          <a:ext cx="6410325" cy="65722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EA90BD26-6DB1-4239-ADCB-50F184AD584A}"/>
              </a:ext>
            </a:extLst>
          </p:cNvPr>
          <p:cNvSpPr txBox="1"/>
          <p:nvPr/>
        </p:nvSpPr>
        <p:spPr>
          <a:xfrm>
            <a:off x="7814859" y="2922475"/>
            <a:ext cx="4109555" cy="3539430"/>
          </a:xfrm>
          <a:prstGeom prst="rect">
            <a:avLst/>
          </a:prstGeom>
          <a:noFill/>
        </p:spPr>
        <p:txBody>
          <a:bodyPr wrap="square" rtlCol="0">
            <a:spAutoFit/>
          </a:bodyPr>
          <a:lstStyle/>
          <a:p>
            <a:r>
              <a:rPr lang="en-US" sz="1600" b="1" dirty="0">
                <a:solidFill>
                  <a:schemeClr val="bg2">
                    <a:lumMod val="10000"/>
                  </a:schemeClr>
                </a:solidFill>
                <a:latin typeface="Corbel" panose="020B0503020204020204" pitchFamily="34" charset="0"/>
              </a:rPr>
              <a:t>Kyle Akepanidtaworn</a:t>
            </a:r>
            <a:r>
              <a:rPr lang="en-US" sz="1600" dirty="0">
                <a:solidFill>
                  <a:schemeClr val="bg2">
                    <a:lumMod val="10000"/>
                  </a:schemeClr>
                </a:solidFill>
                <a:latin typeface="Corbel" panose="020B0503020204020204" pitchFamily="34" charset="0"/>
              </a:rPr>
              <a:t>, a global cloud solution architect with the mission to helping customers and partners with Digital Transformation, Business Intelligence, Azure, Open Source, and Data Intelligence &amp; Analytics etc. I am a trusted advisor to top Azure customers and help empower them to achieve more.</a:t>
            </a:r>
          </a:p>
          <a:p>
            <a:endParaRPr lang="en-US" sz="1600" dirty="0">
              <a:solidFill>
                <a:schemeClr val="bg2">
                  <a:lumMod val="10000"/>
                </a:schemeClr>
              </a:solidFill>
              <a:latin typeface="Corbel" panose="020B0503020204020204" pitchFamily="34" charset="0"/>
            </a:endParaRPr>
          </a:p>
          <a:p>
            <a:r>
              <a:rPr lang="en-US" sz="1600" b="1" dirty="0">
                <a:solidFill>
                  <a:schemeClr val="bg2">
                    <a:lumMod val="10000"/>
                  </a:schemeClr>
                </a:solidFill>
                <a:latin typeface="Corbel" panose="020B0503020204020204" pitchFamily="34" charset="0"/>
              </a:rPr>
              <a:t>Specialties</a:t>
            </a:r>
            <a:r>
              <a:rPr lang="en-US" sz="1600" dirty="0">
                <a:solidFill>
                  <a:schemeClr val="bg2">
                    <a:lumMod val="10000"/>
                  </a:schemeClr>
                </a:solidFill>
                <a:latin typeface="Corbel" panose="020B0503020204020204" pitchFamily="34" charset="0"/>
              </a:rPr>
              <a:t>: BI + AI, data warehousing, data science, big data, Hadoop, cloud, master data management, machine learning, solution architecture, ETL, data modeling, data migration, dashboarding.</a:t>
            </a:r>
          </a:p>
        </p:txBody>
      </p:sp>
    </p:spTree>
    <p:extLst>
      <p:ext uri="{BB962C8B-B14F-4D97-AF65-F5344CB8AC3E}">
        <p14:creationId xmlns:p14="http://schemas.microsoft.com/office/powerpoint/2010/main" val="3271739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15443" y="9056"/>
            <a:ext cx="9376557"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200">
                <a:solidFill>
                  <a:schemeClr val="tx1"/>
                </a:solidFill>
              </a:rPr>
              <a:t>Centralized data refresh with On-Premises Data Gateway</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71352" y="1154905"/>
            <a:ext cx="3935465" cy="5370701"/>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IT departments can deploy and manage </a:t>
            </a:r>
            <a:r>
              <a:rPr lang="en-US" sz="2000" err="1">
                <a:latin typeface="+mj-lt"/>
                <a:ea typeface="Calibri" panose="020F0502020204030204" pitchFamily="34" charset="0"/>
                <a:cs typeface="Times New Roman" panose="02020603050405020304" pitchFamily="18" charset="0"/>
              </a:rPr>
              <a:t>on-premise</a:t>
            </a:r>
            <a:r>
              <a:rPr lang="en-US" sz="2000">
                <a:latin typeface="+mj-lt"/>
                <a:ea typeface="Calibri" panose="020F0502020204030204" pitchFamily="34" charset="0"/>
                <a:cs typeface="Times New Roman" panose="02020603050405020304" pitchFamily="18" charset="0"/>
              </a:rPr>
              <a:t> data access centrally </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BI governance: IT can monitor and audit usage</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Live, interactive query to on-premises data sources (e.g. SQL Server) and scheduled refresh</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One gateway for multiple cloud services and experiences: Power BI, </a:t>
            </a:r>
            <a:r>
              <a:rPr lang="en-US" sz="2000" err="1">
                <a:latin typeface="+mj-lt"/>
                <a:ea typeface="Calibri" panose="020F0502020204030204" pitchFamily="34" charset="0"/>
                <a:cs typeface="Times New Roman" panose="02020603050405020304" pitchFamily="18" charset="0"/>
              </a:rPr>
              <a:t>PowerApps</a:t>
            </a:r>
            <a:r>
              <a:rPr lang="en-US" sz="2000">
                <a:latin typeface="+mj-lt"/>
                <a:ea typeface="Calibri" panose="020F0502020204030204" pitchFamily="34" charset="0"/>
                <a:cs typeface="Times New Roman" panose="02020603050405020304" pitchFamily="18" charset="0"/>
              </a:rPr>
              <a:t>, Microsoft Flow, Azure Logic Apps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Gateway recovery and restore features built-in</a:t>
            </a:r>
          </a:p>
          <a:p>
            <a:pPr lvl="1"/>
            <a:endParaRPr lang="en-US">
              <a:latin typeface="+mj-lt"/>
              <a:ea typeface="Calibri" panose="020F0502020204030204" pitchFamily="34" charset="0"/>
              <a:cs typeface="Times New Roman" panose="02020603050405020304" pitchFamily="18" charset="0"/>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5522328"/>
            <a:ext cx="2816907" cy="13356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387253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a:grpSpLocks noChangeAspect="1"/>
          </p:cNvGrpSpPr>
          <p:nvPr/>
        </p:nvGrpSpPr>
        <p:grpSpPr>
          <a:xfrm>
            <a:off x="6381828" y="1287559"/>
            <a:ext cx="5766056" cy="3819280"/>
            <a:chOff x="6071720" y="1197864"/>
            <a:chExt cx="6119944" cy="4021531"/>
          </a:xfrm>
        </p:grpSpPr>
        <p:sp>
          <p:nvSpPr>
            <p:cNvPr id="66" name="Oval 65"/>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grpSp>
          <p:nvGrpSpPr>
            <p:cNvPr id="67" name="Group 66"/>
            <p:cNvGrpSpPr>
              <a:grpSpLocks noChangeAspect="1"/>
            </p:cNvGrpSpPr>
            <p:nvPr/>
          </p:nvGrpSpPr>
          <p:grpSpPr>
            <a:xfrm>
              <a:off x="6071720" y="1197864"/>
              <a:ext cx="6119944" cy="4021531"/>
              <a:chOff x="4840804" y="424970"/>
              <a:chExt cx="8319355" cy="5468177"/>
            </a:xfrm>
          </p:grpSpPr>
          <p:cxnSp>
            <p:nvCxnSpPr>
              <p:cNvPr id="76" name="Straight Connector 75"/>
              <p:cNvCxnSpPr/>
              <p:nvPr/>
            </p:nvCxnSpPr>
            <p:spPr>
              <a:xfrm flipV="1">
                <a:off x="5853844" y="3755734"/>
                <a:ext cx="7256212" cy="2370"/>
              </a:xfrm>
              <a:prstGeom prst="line">
                <a:avLst/>
              </a:prstGeom>
              <a:noFill/>
              <a:ln w="15875" cap="flat" cmpd="sng" algn="ctr">
                <a:solidFill>
                  <a:srgbClr val="505050"/>
                </a:solidFill>
                <a:prstDash val="dash"/>
                <a:headEnd type="none"/>
                <a:tailEnd type="none"/>
              </a:ln>
              <a:effectLst/>
            </p:spPr>
          </p:cxnSp>
          <p:grpSp>
            <p:nvGrpSpPr>
              <p:cNvPr id="77" name="Group 76"/>
              <p:cNvGrpSpPr/>
              <p:nvPr/>
            </p:nvGrpSpPr>
            <p:grpSpPr>
              <a:xfrm>
                <a:off x="10869544" y="4603185"/>
                <a:ext cx="1470144" cy="865250"/>
                <a:chOff x="2927465" y="5236638"/>
                <a:chExt cx="1470768" cy="865618"/>
              </a:xfrm>
            </p:grpSpPr>
            <p:sp>
              <p:nvSpPr>
                <p:cNvPr id="84" name="Freeform 83"/>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5" name="Freeform 84"/>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6" name="Freeform 8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7" name="Freeform 8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78" name="Freeform 77"/>
              <p:cNvSpPr>
                <a:spLocks/>
              </p:cNvSpPr>
              <p:nvPr/>
            </p:nvSpPr>
            <p:spPr bwMode="auto">
              <a:xfrm>
                <a:off x="5903946" y="5783312"/>
                <a:ext cx="7256213"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79" name="Freeform 78"/>
              <p:cNvSpPr>
                <a:spLocks noChangeAspect="1"/>
              </p:cNvSpPr>
              <p:nvPr/>
            </p:nvSpPr>
            <p:spPr bwMode="auto">
              <a:xfrm>
                <a:off x="9223542" y="424970"/>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80" name="Freeform 79"/>
              <p:cNvSpPr>
                <a:spLocks noChangeAspect="1"/>
              </p:cNvSpPr>
              <p:nvPr/>
            </p:nvSpPr>
            <p:spPr bwMode="auto">
              <a:xfrm>
                <a:off x="966106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1" name="TextBox 80"/>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82" name="TextBox 81"/>
              <p:cNvSpPr txBox="1"/>
              <p:nvPr/>
            </p:nvSpPr>
            <p:spPr>
              <a:xfrm>
                <a:off x="11259438" y="3446358"/>
                <a:ext cx="1761097"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83" name="TextBox 82"/>
              <p:cNvSpPr txBox="1"/>
              <p:nvPr/>
            </p:nvSpPr>
            <p:spPr>
              <a:xfrm>
                <a:off x="11047419" y="3894427"/>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grpSp>
        <p:sp>
          <p:nvSpPr>
            <p:cNvPr id="72" name="TextBox 71"/>
            <p:cNvSpPr txBox="1"/>
            <p:nvPr/>
          </p:nvSpPr>
          <p:spPr>
            <a:xfrm>
              <a:off x="7800004" y="3247211"/>
              <a:ext cx="1817627" cy="76392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p>
          </p:txBody>
        </p:sp>
        <p:sp>
          <p:nvSpPr>
            <p:cNvPr id="75" name="Freeform 5"/>
            <p:cNvSpPr>
              <a:spLocks noEditPoints="1"/>
            </p:cNvSpPr>
            <p:nvPr/>
          </p:nvSpPr>
          <p:spPr bwMode="auto">
            <a:xfrm>
              <a:off x="8526905" y="3477473"/>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88" name="Freeform 5"/>
          <p:cNvSpPr>
            <a:spLocks noEditPoints="1"/>
          </p:cNvSpPr>
          <p:nvPr/>
        </p:nvSpPr>
        <p:spPr bwMode="auto">
          <a:xfrm>
            <a:off x="8546301"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89" name="TextBox 88"/>
          <p:cNvSpPr txBox="1"/>
          <p:nvPr/>
        </p:nvSpPr>
        <p:spPr>
          <a:xfrm>
            <a:off x="8303186"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0" name="Freeform 5"/>
          <p:cNvSpPr>
            <a:spLocks noEditPoints="1"/>
          </p:cNvSpPr>
          <p:nvPr/>
        </p:nvSpPr>
        <p:spPr bwMode="auto">
          <a:xfrm>
            <a:off x="7898787"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91" name="TextBox 90"/>
          <p:cNvSpPr txBox="1"/>
          <p:nvPr/>
        </p:nvSpPr>
        <p:spPr>
          <a:xfrm>
            <a:off x="7652293"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2" name="Freeform 5"/>
          <p:cNvSpPr>
            <a:spLocks noEditPoints="1"/>
          </p:cNvSpPr>
          <p:nvPr/>
        </p:nvSpPr>
        <p:spPr bwMode="auto">
          <a:xfrm>
            <a:off x="9193815"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93" name="TextBox 92"/>
          <p:cNvSpPr txBox="1"/>
          <p:nvPr/>
        </p:nvSpPr>
        <p:spPr>
          <a:xfrm>
            <a:off x="8954079"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4" name="TextBox 93"/>
          <p:cNvSpPr txBox="1"/>
          <p:nvPr/>
        </p:nvSpPr>
        <p:spPr>
          <a:xfrm>
            <a:off x="6764975" y="3649347"/>
            <a:ext cx="1278569" cy="583792"/>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On-Premises Data Gateway</a:t>
            </a:r>
          </a:p>
        </p:txBody>
      </p:sp>
      <p:sp>
        <p:nvSpPr>
          <p:cNvPr id="95" name="TextBox 94"/>
          <p:cNvSpPr txBox="1"/>
          <p:nvPr/>
        </p:nvSpPr>
        <p:spPr>
          <a:xfrm>
            <a:off x="10239182" y="1497494"/>
            <a:ext cx="1182661" cy="44728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err="1">
                <a:solidFill>
                  <a:schemeClr val="bg2">
                    <a:lumMod val="75000"/>
                  </a:schemeClr>
                </a:solidFill>
              </a:rPr>
              <a:t>PowerApps</a:t>
            </a:r>
            <a:endParaRPr lang="en-US" sz="1200" kern="0">
              <a:solidFill>
                <a:schemeClr val="bg2">
                  <a:lumMod val="75000"/>
                </a:schemeClr>
              </a:solidFill>
            </a:endParaRPr>
          </a:p>
        </p:txBody>
      </p:sp>
      <p:sp>
        <p:nvSpPr>
          <p:cNvPr id="121" name="TextBox 120"/>
          <p:cNvSpPr txBox="1"/>
          <p:nvPr/>
        </p:nvSpPr>
        <p:spPr>
          <a:xfrm>
            <a:off x="10010036" y="2017056"/>
            <a:ext cx="1371600" cy="431298"/>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solidFill>
                  <a:schemeClr val="bg2">
                    <a:lumMod val="75000"/>
                  </a:schemeClr>
                </a:solidFill>
              </a:rPr>
              <a:t>Microsoft Flow</a:t>
            </a:r>
          </a:p>
        </p:txBody>
      </p:sp>
      <p:sp>
        <p:nvSpPr>
          <p:cNvPr id="122" name="TextBox 121"/>
          <p:cNvSpPr txBox="1"/>
          <p:nvPr/>
        </p:nvSpPr>
        <p:spPr>
          <a:xfrm>
            <a:off x="10372752" y="2527905"/>
            <a:ext cx="1636998" cy="40434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solidFill>
                  <a:schemeClr val="bg2">
                    <a:lumMod val="75000"/>
                  </a:schemeClr>
                </a:solidFill>
              </a:rPr>
              <a:t>Azure Logic Apps</a:t>
            </a:r>
          </a:p>
        </p:txBody>
      </p:sp>
      <p:pic>
        <p:nvPicPr>
          <p:cNvPr id="123" name="Picture 12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846739" y="1787628"/>
            <a:ext cx="2103121" cy="1192464"/>
          </a:xfrm>
          <a:prstGeom prst="rect">
            <a:avLst/>
          </a:prstGeom>
          <a:ln>
            <a:noFill/>
          </a:ln>
          <a:effectLst>
            <a:outerShdw blurRad="292100" dist="139700" dir="2700000" algn="tl" rotWithShape="0">
              <a:srgbClr val="333333">
                <a:alpha val="65000"/>
              </a:srgbClr>
            </a:outerShdw>
          </a:effectLst>
        </p:spPr>
      </p:pic>
      <p:sp>
        <p:nvSpPr>
          <p:cNvPr id="124" name="TextBox 123"/>
          <p:cNvSpPr txBox="1"/>
          <p:nvPr/>
        </p:nvSpPr>
        <p:spPr>
          <a:xfrm>
            <a:off x="6651926" y="2040245"/>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146612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Easy to use and drive adoption</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61164" y="1024112"/>
            <a:ext cx="5367886" cy="4832092"/>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Easy to use</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For end users: intuitive and interactive dashboards and reports</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For BI analysts: familiar tools to create data models and reports</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For IT: Administering Power BI tenants, users, and groups is the same as in Office 365</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Easy to share</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End users can easily share dashboards and reports, inside and outside the organization</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Collaborate with others in a group workspace</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Create content packs and publish them to your organization</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2"/>
            <a:ext cx="2787733" cy="491786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rotWithShape="1">
          <a:blip r:embed="rId5"/>
          <a:srcRect l="62627" t="662" r="1"/>
          <a:stretch/>
        </p:blipFill>
        <p:spPr>
          <a:xfrm>
            <a:off x="9451774" y="3730566"/>
            <a:ext cx="1828800" cy="2563890"/>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65" name="Picture 64"/>
          <p:cNvPicPr>
            <a:picLocks noChangeAspect="1"/>
          </p:cNvPicPr>
          <p:nvPr/>
        </p:nvPicPr>
        <p:blipFill>
          <a:blip r:embed="rId6"/>
          <a:stretch>
            <a:fillRect/>
          </a:stretch>
        </p:blipFill>
        <p:spPr>
          <a:xfrm>
            <a:off x="8569238" y="1327675"/>
            <a:ext cx="3200400" cy="1927886"/>
          </a:xfrm>
          <a:prstGeom prst="rect">
            <a:avLst/>
          </a:prstGeom>
          <a:ln>
            <a:solidFill>
              <a:schemeClr val="tx2">
                <a:lumMod val="20000"/>
                <a:lumOff val="80000"/>
              </a:schemeClr>
            </a:solidFill>
          </a:ln>
        </p:spPr>
      </p:pic>
    </p:spTree>
    <p:extLst>
      <p:ext uri="{BB962C8B-B14F-4D97-AF65-F5344CB8AC3E}">
        <p14:creationId xmlns:p14="http://schemas.microsoft.com/office/powerpoint/2010/main" val="107211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697F1A-5FE6-5848-BFEC-E98C56923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46" y="3087878"/>
            <a:ext cx="1860666" cy="682244"/>
          </a:xfrm>
          <a:prstGeom prst="rect">
            <a:avLst/>
          </a:prstGeom>
        </p:spPr>
      </p:pic>
    </p:spTree>
    <p:extLst>
      <p:ext uri="{BB962C8B-B14F-4D97-AF65-F5344CB8AC3E}">
        <p14:creationId xmlns:p14="http://schemas.microsoft.com/office/powerpoint/2010/main" val="239447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C5CBF38-1BA9-4D4F-8331-AA12CE260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116" y="-11385"/>
            <a:ext cx="12106489" cy="6802694"/>
          </a:xfrm>
          <a:prstGeom prst="rect">
            <a:avLst/>
          </a:prstGeom>
        </p:spPr>
      </p:pic>
      <p:pic>
        <p:nvPicPr>
          <p:cNvPr id="2" name="Picture 6">
            <a:extLst>
              <a:ext uri="{FF2B5EF4-FFF2-40B4-BE49-F238E27FC236}">
                <a16:creationId xmlns:a16="http://schemas.microsoft.com/office/drawing/2014/main" id="{99644BEF-4D3A-4A45-866A-A62FD5A1720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44866" y="2162072"/>
            <a:ext cx="4504632" cy="2533856"/>
          </a:xfrm>
          <a:prstGeom prst="rect">
            <a:avLst/>
          </a:prstGeom>
        </p:spPr>
      </p:pic>
      <p:sp>
        <p:nvSpPr>
          <p:cNvPr id="11" name="Rectangle 10">
            <a:extLst>
              <a:ext uri="{FF2B5EF4-FFF2-40B4-BE49-F238E27FC236}">
                <a16:creationId xmlns:a16="http://schemas.microsoft.com/office/drawing/2014/main" id="{75772DC1-3675-4775-A321-2FC1B00482ED}"/>
              </a:ext>
            </a:extLst>
          </p:cNvPr>
          <p:cNvSpPr/>
          <p:nvPr/>
        </p:nvSpPr>
        <p:spPr>
          <a:xfrm>
            <a:off x="365425" y="2714633"/>
            <a:ext cx="4608509" cy="1752579"/>
          </a:xfrm>
          <a:prstGeom prst="rect">
            <a:avLst/>
          </a:prstGeom>
        </p:spPr>
        <p:txBody>
          <a:bodyP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Introduction to Power BI</a:t>
            </a:r>
            <a:br>
              <a:rPr kumimoji="0" lang="en-US"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Power BI Overview</a:t>
            </a:r>
            <a:endParaRPr kumimoji="0" lang="tr-TR"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2DCDF43C-3825-4FA3-AC70-EC4379279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083" y="5891423"/>
            <a:ext cx="1860666" cy="682244"/>
          </a:xfrm>
          <a:prstGeom prst="rect">
            <a:avLst/>
          </a:prstGeom>
        </p:spPr>
      </p:pic>
    </p:spTree>
    <p:extLst>
      <p:ext uri="{BB962C8B-B14F-4D97-AF65-F5344CB8AC3E}">
        <p14:creationId xmlns:p14="http://schemas.microsoft.com/office/powerpoint/2010/main" val="857446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01037"/>
            <a:ext cx="11887200" cy="646331"/>
          </a:xfrm>
          <a:prstGeom prst="rect">
            <a:avLst/>
          </a:prstGeom>
          <a:noFill/>
        </p:spPr>
        <p:txBody>
          <a:bodyPr wrap="square" lIns="91440" tIns="45720" rIns="91440" bIns="45720" rtlCol="0" anchor="t">
            <a:spAutoFit/>
          </a:bodyPr>
          <a:lstStyle/>
          <a:p>
            <a:r>
              <a:rPr lang="en-US" sz="3600">
                <a:solidFill>
                  <a:srgbClr val="000000"/>
                </a:solidFill>
                <a:latin typeface="Segoe UI Light"/>
              </a:rPr>
              <a:t>Common challenges for BI </a:t>
            </a:r>
            <a:endParaRPr lang="en-US" sz="3600" b="1">
              <a:solidFill>
                <a:srgbClr val="000000"/>
              </a:solidFill>
              <a:latin typeface="Segoe UI Light"/>
              <a:cs typeface="Segoe UI" panose="020B0502040204020203" pitchFamily="34" charset="0"/>
            </a:endParaRPr>
          </a:p>
        </p:txBody>
      </p:sp>
      <p:grpSp>
        <p:nvGrpSpPr>
          <p:cNvPr id="9" name="Group 8"/>
          <p:cNvGrpSpPr/>
          <p:nvPr/>
        </p:nvGrpSpPr>
        <p:grpSpPr>
          <a:xfrm>
            <a:off x="636240" y="3002711"/>
            <a:ext cx="11131423" cy="822960"/>
            <a:chOff x="505215" y="2806009"/>
            <a:chExt cx="11131423" cy="822960"/>
          </a:xfrm>
        </p:grpSpPr>
        <p:grpSp>
          <p:nvGrpSpPr>
            <p:cNvPr id="5" name="Group 4"/>
            <p:cNvGrpSpPr/>
            <p:nvPr/>
          </p:nvGrpSpPr>
          <p:grpSpPr>
            <a:xfrm>
              <a:off x="505215" y="2806009"/>
              <a:ext cx="11131423" cy="822960"/>
              <a:chOff x="505215" y="2806009"/>
              <a:chExt cx="11131423" cy="822960"/>
            </a:xfrm>
          </p:grpSpPr>
          <p:grpSp>
            <p:nvGrpSpPr>
              <p:cNvPr id="10" name="Group 11"/>
              <p:cNvGrpSpPr/>
              <p:nvPr/>
            </p:nvGrpSpPr>
            <p:grpSpPr>
              <a:xfrm>
                <a:off x="505215" y="2806009"/>
                <a:ext cx="11131423" cy="822960"/>
                <a:chOff x="419875" y="3545634"/>
                <a:chExt cx="11131423" cy="914400"/>
              </a:xfrm>
            </p:grpSpPr>
            <p:sp>
              <p:nvSpPr>
                <p:cNvPr id="11" name="Rectangle 12"/>
                <p:cNvSpPr/>
                <p:nvPr/>
              </p:nvSpPr>
              <p:spPr bwMode="auto">
                <a:xfrm>
                  <a:off x="1242835" y="3545634"/>
                  <a:ext cx="3891665"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Managing data in the cloud</a:t>
                  </a:r>
                </a:p>
              </p:txBody>
            </p:sp>
            <p:sp>
              <p:nvSpPr>
                <p:cNvPr id="12" name="Rectangle 13"/>
                <p:cNvSpPr/>
                <p:nvPr/>
              </p:nvSpPr>
              <p:spPr bwMode="auto">
                <a:xfrm>
                  <a:off x="5134500" y="3545634"/>
                  <a:ext cx="6416798"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rgbClr val="000000"/>
                      </a:solidFill>
                      <a:latin typeface="Segoe UI Light"/>
                    </a:rPr>
                    <a:t>Security, privacy and data refresh concerns for moving data into the cloud</a:t>
                  </a:r>
                </a:p>
              </p:txBody>
            </p:sp>
            <p:sp>
              <p:nvSpPr>
                <p:cNvPr id="13" name="Rectangle 16"/>
                <p:cNvSpPr/>
                <p:nvPr/>
              </p:nvSpPr>
              <p:spPr bwMode="auto">
                <a:xfrm>
                  <a:off x="419875" y="3545634"/>
                  <a:ext cx="82296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a:solidFill>
                      <a:srgbClr val="000000"/>
                    </a:solidFill>
                    <a:ea typeface="Segoe UI" pitchFamily="34" charset="0"/>
                    <a:cs typeface="Segoe UI" pitchFamily="34" charset="0"/>
                  </a:endParaRPr>
                </a:p>
              </p:txBody>
            </p:sp>
          </p:grpSp>
          <p:pic>
            <p:nvPicPr>
              <p:cNvPr id="36"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591078" y="2897449"/>
                <a:ext cx="640080" cy="640080"/>
              </a:xfrm>
              <a:prstGeom prst="rect">
                <a:avLst/>
              </a:prstGeom>
              <a:noFill/>
            </p:spPr>
          </p:pic>
        </p:grpSp>
        <p:pic>
          <p:nvPicPr>
            <p:cNvPr id="37" name="Picture 36"/>
            <p:cNvPicPr>
              <a:picLocks noChangeAspect="1"/>
            </p:cNvPicPr>
            <p:nvPr/>
          </p:nvPicPr>
          <p:blipFill>
            <a:blip r:embed="rId4"/>
            <a:stretch>
              <a:fillRect/>
            </a:stretch>
          </p:blipFill>
          <p:spPr>
            <a:xfrm flipH="1">
              <a:off x="847618" y="3129672"/>
              <a:ext cx="127000" cy="175846"/>
            </a:xfrm>
            <a:prstGeom prst="rect">
              <a:avLst/>
            </a:prstGeom>
          </p:spPr>
        </p:pic>
      </p:grpSp>
      <p:grpSp>
        <p:nvGrpSpPr>
          <p:cNvPr id="8" name="Group 7"/>
          <p:cNvGrpSpPr/>
          <p:nvPr/>
        </p:nvGrpSpPr>
        <p:grpSpPr>
          <a:xfrm>
            <a:off x="636240" y="5746551"/>
            <a:ext cx="11131423" cy="822960"/>
            <a:chOff x="505215" y="5549849"/>
            <a:chExt cx="11131423" cy="822960"/>
          </a:xfrm>
        </p:grpSpPr>
        <p:grpSp>
          <p:nvGrpSpPr>
            <p:cNvPr id="22" name="Group 24"/>
            <p:cNvGrpSpPr/>
            <p:nvPr/>
          </p:nvGrpSpPr>
          <p:grpSpPr>
            <a:xfrm>
              <a:off x="505215" y="5549849"/>
              <a:ext cx="11131423" cy="822960"/>
              <a:chOff x="419875" y="4721288"/>
              <a:chExt cx="11131423" cy="1690145"/>
            </a:xfrm>
          </p:grpSpPr>
          <p:sp>
            <p:nvSpPr>
              <p:cNvPr id="23"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Ease of use and adoption</a:t>
                </a:r>
              </a:p>
            </p:txBody>
          </p:sp>
          <p:sp>
            <p:nvSpPr>
              <p:cNvPr id="24"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Ease of adoption by business and IT orgs. Time spent on creating reports and visualizations</a:t>
                </a:r>
              </a:p>
            </p:txBody>
          </p:sp>
          <p:sp>
            <p:nvSpPr>
              <p:cNvPr id="25"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a:solidFill>
                    <a:srgbClr val="000000"/>
                  </a:solidFill>
                  <a:ea typeface="Segoe UI" pitchFamily="34" charset="0"/>
                  <a:cs typeface="Segoe UI" pitchFamily="34" charset="0"/>
                </a:endParaRPr>
              </a:p>
            </p:txBody>
          </p:sp>
        </p:grpSp>
        <p:sp>
          <p:nvSpPr>
            <p:cNvPr id="40" name="Freeform 39"/>
            <p:cNvSpPr>
              <a:spLocks noChangeAspect="1"/>
            </p:cNvSpPr>
            <p:nvPr/>
          </p:nvSpPr>
          <p:spPr bwMode="black">
            <a:xfrm>
              <a:off x="682518" y="5760749"/>
              <a:ext cx="457200" cy="40116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p:cNvGrpSpPr/>
          <p:nvPr/>
        </p:nvGrpSpPr>
        <p:grpSpPr>
          <a:xfrm>
            <a:off x="636240" y="4831939"/>
            <a:ext cx="11131423" cy="822960"/>
            <a:chOff x="505215" y="4635237"/>
            <a:chExt cx="11131423" cy="822960"/>
          </a:xfrm>
        </p:grpSpPr>
        <p:grpSp>
          <p:nvGrpSpPr>
            <p:cNvPr id="30" name="Group 24"/>
            <p:cNvGrpSpPr/>
            <p:nvPr/>
          </p:nvGrpSpPr>
          <p:grpSpPr>
            <a:xfrm>
              <a:off x="505215" y="4635237"/>
              <a:ext cx="11131423" cy="822960"/>
              <a:chOff x="419875" y="4721288"/>
              <a:chExt cx="11131423" cy="1690145"/>
            </a:xfrm>
          </p:grpSpPr>
          <p:sp>
            <p:nvSpPr>
              <p:cNvPr id="31"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Keeping data current</a:t>
                </a:r>
              </a:p>
            </p:txBody>
          </p:sp>
          <p:sp>
            <p:nvSpPr>
              <p:cNvPr id="32"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Complexity of refreshing data from variety of data sources, increased demand for real-time data</a:t>
                </a:r>
              </a:p>
            </p:txBody>
          </p:sp>
          <p:sp>
            <p:nvSpPr>
              <p:cNvPr id="33"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sp>
          <p:nvSpPr>
            <p:cNvPr id="41" name="Freeform 122"/>
            <p:cNvSpPr>
              <a:spLocks noChangeAspect="1"/>
            </p:cNvSpPr>
            <p:nvPr/>
          </p:nvSpPr>
          <p:spPr bwMode="black">
            <a:xfrm>
              <a:off x="728238" y="4862260"/>
              <a:ext cx="365760" cy="368913"/>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7" name="Group 6"/>
          <p:cNvGrpSpPr/>
          <p:nvPr/>
        </p:nvGrpSpPr>
        <p:grpSpPr>
          <a:xfrm>
            <a:off x="636240" y="3917325"/>
            <a:ext cx="11131423" cy="822960"/>
            <a:chOff x="505215" y="3720623"/>
            <a:chExt cx="11131423" cy="822960"/>
          </a:xfrm>
        </p:grpSpPr>
        <p:grpSp>
          <p:nvGrpSpPr>
            <p:cNvPr id="26" name="Group 24"/>
            <p:cNvGrpSpPr/>
            <p:nvPr/>
          </p:nvGrpSpPr>
          <p:grpSpPr>
            <a:xfrm>
              <a:off x="505215" y="3720623"/>
              <a:ext cx="11131423" cy="822960"/>
              <a:chOff x="419875" y="4721288"/>
              <a:chExt cx="11131423" cy="1690145"/>
            </a:xfrm>
          </p:grpSpPr>
          <p:sp>
            <p:nvSpPr>
              <p:cNvPr id="27"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Integration with existing environment</a:t>
                </a:r>
              </a:p>
            </p:txBody>
          </p:sp>
          <p:sp>
            <p:nvSpPr>
              <p:cNvPr id="28"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Cost and time involved in integration of solution into existing environment. Extensibility of system </a:t>
                </a:r>
              </a:p>
            </p:txBody>
          </p:sp>
          <p:sp>
            <p:nvSpPr>
              <p:cNvPr id="29"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sp>
          <p:nvSpPr>
            <p:cNvPr id="42" name="Freeform 21"/>
            <p:cNvSpPr>
              <a:spLocks noChangeAspect="1" noEditPoints="1"/>
            </p:cNvSpPr>
            <p:nvPr/>
          </p:nvSpPr>
          <p:spPr bwMode="black">
            <a:xfrm>
              <a:off x="684502" y="3915798"/>
              <a:ext cx="457200" cy="398487"/>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636240" y="1177777"/>
            <a:ext cx="11131423" cy="822960"/>
            <a:chOff x="505215" y="976781"/>
            <a:chExt cx="11131423" cy="822960"/>
          </a:xfrm>
        </p:grpSpPr>
        <p:grpSp>
          <p:nvGrpSpPr>
            <p:cNvPr id="18" name="Group 24"/>
            <p:cNvGrpSpPr/>
            <p:nvPr/>
          </p:nvGrpSpPr>
          <p:grpSpPr>
            <a:xfrm>
              <a:off x="505215" y="976781"/>
              <a:ext cx="11131423" cy="822960"/>
              <a:chOff x="419875" y="4721288"/>
              <a:chExt cx="11131423" cy="1690145"/>
            </a:xfrm>
          </p:grpSpPr>
          <p:sp>
            <p:nvSpPr>
              <p:cNvPr id="19"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Management of BI systems</a:t>
                </a:r>
              </a:p>
            </p:txBody>
          </p:sp>
          <p:sp>
            <p:nvSpPr>
              <p:cNvPr id="20"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Time spent on setup and management of BI systems. Ongoing hardware acquisitions and maintenance to meet SLAs</a:t>
                </a:r>
              </a:p>
            </p:txBody>
          </p:sp>
          <p:sp>
            <p:nvSpPr>
              <p:cNvPr id="21"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sp>
          <p:nvSpPr>
            <p:cNvPr id="43" name="Freeform 42"/>
            <p:cNvSpPr>
              <a:spLocks noChangeAspect="1"/>
            </p:cNvSpPr>
            <p:nvPr/>
          </p:nvSpPr>
          <p:spPr bwMode="black">
            <a:xfrm>
              <a:off x="682518" y="1240608"/>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636240" y="2088097"/>
            <a:ext cx="11131423" cy="822960"/>
            <a:chOff x="505215" y="1891395"/>
            <a:chExt cx="11131423" cy="822960"/>
          </a:xfrm>
        </p:grpSpPr>
        <p:grpSp>
          <p:nvGrpSpPr>
            <p:cNvPr id="14" name="Group 24"/>
            <p:cNvGrpSpPr/>
            <p:nvPr/>
          </p:nvGrpSpPr>
          <p:grpSpPr>
            <a:xfrm>
              <a:off x="505215" y="1891395"/>
              <a:ext cx="11131423" cy="822960"/>
              <a:chOff x="419875" y="4721288"/>
              <a:chExt cx="11131423" cy="1690145"/>
            </a:xfrm>
          </p:grpSpPr>
          <p:sp>
            <p:nvSpPr>
              <p:cNvPr id="15"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Variety of data sources</a:t>
                </a:r>
              </a:p>
            </p:txBody>
          </p:sp>
          <p:sp>
            <p:nvSpPr>
              <p:cNvPr id="16"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Complexity of connecting to on-premise and cloud (SaaS) data sources</a:t>
                </a:r>
              </a:p>
            </p:txBody>
          </p:sp>
          <p:sp>
            <p:nvSpPr>
              <p:cNvPr id="17"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grpSp>
          <p:nvGrpSpPr>
            <p:cNvPr id="6" name="Group 5"/>
            <p:cNvGrpSpPr/>
            <p:nvPr/>
          </p:nvGrpSpPr>
          <p:grpSpPr>
            <a:xfrm>
              <a:off x="682518" y="2083950"/>
              <a:ext cx="457200" cy="465990"/>
              <a:chOff x="810855" y="2271601"/>
              <a:chExt cx="457200" cy="465990"/>
            </a:xfrm>
          </p:grpSpPr>
          <p:sp>
            <p:nvSpPr>
              <p:cNvPr id="45"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68738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8442" y="52742"/>
            <a:ext cx="9885055" cy="646331"/>
          </a:xfrm>
          <a:prstGeom prst="rect">
            <a:avLst/>
          </a:prstGeom>
          <a:noFill/>
        </p:spPr>
        <p:txBody>
          <a:bodyPr wrap="square" rtlCol="0">
            <a:spAutoFit/>
          </a:bodyPr>
          <a:lstStyle/>
          <a:p>
            <a:r>
              <a:rPr lang="en-IN" sz="3600" spc="-100">
                <a:ln w="3175">
                  <a:noFill/>
                </a:ln>
                <a:solidFill>
                  <a:srgbClr val="000000"/>
                </a:solidFill>
                <a:latin typeface="Segoe UI Light"/>
                <a:cs typeface="Segoe UI" pitchFamily="34" charset="0"/>
              </a:rPr>
              <a:t>Power BI Overview</a:t>
            </a:r>
          </a:p>
        </p:txBody>
      </p:sp>
      <p:sp>
        <p:nvSpPr>
          <p:cNvPr id="65" name="Flowchart: Process 64"/>
          <p:cNvSpPr/>
          <p:nvPr/>
        </p:nvSpPr>
        <p:spPr bwMode="auto">
          <a:xfrm>
            <a:off x="391418" y="1577067"/>
            <a:ext cx="3552200" cy="4583909"/>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0000"/>
              </a:solidFill>
              <a:ea typeface="Segoe UI" pitchFamily="34" charset="0"/>
              <a:cs typeface="Segoe UI" pitchFamily="34" charset="0"/>
            </a:endParaRPr>
          </a:p>
        </p:txBody>
      </p:sp>
      <p:sp>
        <p:nvSpPr>
          <p:cNvPr id="66" name="Rectangle 65"/>
          <p:cNvSpPr/>
          <p:nvPr/>
        </p:nvSpPr>
        <p:spPr bwMode="auto">
          <a:xfrm>
            <a:off x="391416" y="1577068"/>
            <a:ext cx="11409165" cy="4583909"/>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a:xfrm>
            <a:off x="751805" y="1704548"/>
            <a:ext cx="1692204" cy="400110"/>
          </a:xfrm>
          <a:prstGeom prst="rect">
            <a:avLst/>
          </a:prstGeom>
        </p:spPr>
        <p:txBody>
          <a:bodyPr wrap="square">
            <a:spAutoFit/>
          </a:bodyPr>
          <a:lstStyle/>
          <a:p>
            <a:pPr defTabSz="914367">
              <a:spcAft>
                <a:spcPts val="588"/>
              </a:spcAft>
            </a:pPr>
            <a:r>
              <a:rPr lang="en-US" sz="2000">
                <a:solidFill>
                  <a:srgbClr val="000000"/>
                </a:solidFill>
              </a:rPr>
              <a:t>Data sources</a:t>
            </a:r>
          </a:p>
        </p:txBody>
      </p:sp>
      <p:cxnSp>
        <p:nvCxnSpPr>
          <p:cNvPr id="97" name="Straight Connector 96"/>
          <p:cNvCxnSpPr/>
          <p:nvPr/>
        </p:nvCxnSpPr>
        <p:spPr>
          <a:xfrm>
            <a:off x="1070439" y="287288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145"/>
          <p:cNvSpPr/>
          <p:nvPr/>
        </p:nvSpPr>
        <p:spPr bwMode="auto">
          <a:xfrm>
            <a:off x="1014872" y="2314939"/>
            <a:ext cx="2059649" cy="4952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Cloud-based SaaS solutions</a:t>
            </a:r>
          </a:p>
          <a:p>
            <a:pPr defTabSz="914367">
              <a:spcAft>
                <a:spcPts val="600"/>
              </a:spcAft>
            </a:pPr>
            <a:r>
              <a:rPr lang="en-US" sz="900" i="1">
                <a:solidFill>
                  <a:srgbClr val="000000"/>
                </a:solidFill>
                <a:cs typeface="Segoe UI Light" panose="020B0502040204020203" pitchFamily="34" charset="0"/>
              </a:rPr>
              <a:t>e.g. </a:t>
            </a:r>
            <a:r>
              <a:rPr lang="en-US" sz="900" i="1" err="1">
                <a:solidFill>
                  <a:srgbClr val="000000"/>
                </a:solidFill>
                <a:cs typeface="Segoe UI Light" panose="020B0502040204020203" pitchFamily="34" charset="0"/>
              </a:rPr>
              <a:t>Marketo</a:t>
            </a:r>
            <a:r>
              <a:rPr lang="en-US" sz="900" i="1">
                <a:solidFill>
                  <a:srgbClr val="000000"/>
                </a:solidFill>
                <a:cs typeface="Segoe UI Light" panose="020B0502040204020203" pitchFamily="34" charset="0"/>
              </a:rPr>
              <a:t>, Salesforce, </a:t>
            </a:r>
            <a:r>
              <a:rPr lang="en-US" sz="900" i="1" err="1">
                <a:solidFill>
                  <a:srgbClr val="000000"/>
                </a:solidFill>
                <a:cs typeface="Segoe UI Light" panose="020B0502040204020203" pitchFamily="34" charset="0"/>
              </a:rPr>
              <a:t>Quickbooks</a:t>
            </a:r>
            <a:r>
              <a:rPr lang="en-US" sz="900" i="1">
                <a:solidFill>
                  <a:srgbClr val="000000"/>
                </a:solidFill>
                <a:cs typeface="Segoe UI Light" panose="020B0502040204020203" pitchFamily="34" charset="0"/>
              </a:rPr>
              <a:t>, Google Analytics, …</a:t>
            </a:r>
          </a:p>
        </p:txBody>
      </p:sp>
      <p:sp>
        <p:nvSpPr>
          <p:cNvPr id="100" name="Oval 147"/>
          <p:cNvSpPr/>
          <p:nvPr/>
        </p:nvSpPr>
        <p:spPr bwMode="auto">
          <a:xfrm>
            <a:off x="644325" y="244563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332"/>
          <p:cNvGrpSpPr/>
          <p:nvPr/>
        </p:nvGrpSpPr>
        <p:grpSpPr>
          <a:xfrm>
            <a:off x="696368" y="2521568"/>
            <a:ext cx="261675" cy="213902"/>
            <a:chOff x="2123129" y="1797431"/>
            <a:chExt cx="2472585" cy="2021180"/>
          </a:xfrm>
        </p:grpSpPr>
        <p:sp>
          <p:nvSpPr>
            <p:cNvPr id="1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04" name="Straight Connector 103"/>
          <p:cNvCxnSpPr/>
          <p:nvPr/>
        </p:nvCxnSpPr>
        <p:spPr>
          <a:xfrm>
            <a:off x="1070439" y="3414997"/>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5" name="Rectangle 152"/>
          <p:cNvSpPr/>
          <p:nvPr/>
        </p:nvSpPr>
        <p:spPr bwMode="auto">
          <a:xfrm>
            <a:off x="1009226" y="2903143"/>
            <a:ext cx="1982520" cy="4369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On-premises data</a:t>
            </a:r>
          </a:p>
          <a:p>
            <a:pPr defTabSz="914367"/>
            <a:r>
              <a:rPr lang="en-US" sz="900">
                <a:solidFill>
                  <a:srgbClr val="000000"/>
                </a:solidFill>
                <a:cs typeface="Segoe UI Light" panose="020B0502040204020203" pitchFamily="34" charset="0"/>
              </a:rPr>
              <a:t>e.g. Analysis Services, SQL Server</a:t>
            </a:r>
          </a:p>
        </p:txBody>
      </p:sp>
      <p:sp>
        <p:nvSpPr>
          <p:cNvPr id="107" name="Oval 154"/>
          <p:cNvSpPr/>
          <p:nvPr/>
        </p:nvSpPr>
        <p:spPr bwMode="auto">
          <a:xfrm>
            <a:off x="644325" y="297432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30"/>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09" name="Straight Connector 108"/>
          <p:cNvCxnSpPr/>
          <p:nvPr/>
        </p:nvCxnSpPr>
        <p:spPr>
          <a:xfrm>
            <a:off x="1070439" y="399078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1" name="Rectangle 1074"/>
          <p:cNvSpPr/>
          <p:nvPr/>
        </p:nvSpPr>
        <p:spPr bwMode="auto">
          <a:xfrm>
            <a:off x="1009225" y="3313545"/>
            <a:ext cx="2065297" cy="796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100">
                <a:solidFill>
                  <a:srgbClr val="000000"/>
                </a:solidFill>
                <a:cs typeface="Segoe UI Light" panose="020B0502040204020203" pitchFamily="34" charset="0"/>
              </a:rPr>
              <a:t>Organizational content packs</a:t>
            </a:r>
            <a:br>
              <a:rPr lang="en-US" sz="1100">
                <a:solidFill>
                  <a:srgbClr val="000000"/>
                </a:solidFill>
                <a:cs typeface="Segoe UI Light" panose="020B0502040204020203" pitchFamily="34" charset="0"/>
              </a:rPr>
            </a:br>
            <a:r>
              <a:rPr lang="en-US" sz="900" i="1">
                <a:solidFill>
                  <a:srgbClr val="000000"/>
                </a:solidFill>
                <a:cs typeface="Segoe UI Light" panose="020B0502040204020203" pitchFamily="34" charset="0"/>
              </a:rPr>
              <a:t>Corporate data sources or external data services</a:t>
            </a:r>
          </a:p>
        </p:txBody>
      </p:sp>
      <p:sp>
        <p:nvSpPr>
          <p:cNvPr id="113" name="Oval 1076"/>
          <p:cNvSpPr/>
          <p:nvPr/>
        </p:nvSpPr>
        <p:spPr bwMode="auto">
          <a:xfrm>
            <a:off x="644325" y="351663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719568" y="3604903"/>
            <a:ext cx="215269" cy="189218"/>
            <a:chOff x="681704" y="2920140"/>
            <a:chExt cx="321649" cy="282723"/>
          </a:xfrm>
          <a:solidFill>
            <a:schemeClr val="tx1"/>
          </a:solidFill>
        </p:grpSpPr>
        <p:sp>
          <p:nvSpPr>
            <p:cNvPr id="115"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18" name="Straight Connector 117"/>
          <p:cNvCxnSpPr/>
          <p:nvPr/>
        </p:nvCxnSpPr>
        <p:spPr>
          <a:xfrm>
            <a:off x="1070439" y="4485462"/>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0" name="Rectangle 1081"/>
          <p:cNvSpPr/>
          <p:nvPr/>
        </p:nvSpPr>
        <p:spPr bwMode="auto">
          <a:xfrm>
            <a:off x="999799" y="3990784"/>
            <a:ext cx="1982520" cy="4466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Azure services</a:t>
            </a:r>
          </a:p>
          <a:p>
            <a:pPr defTabSz="914367">
              <a:spcAft>
                <a:spcPts val="600"/>
              </a:spcAft>
            </a:pPr>
            <a:r>
              <a:rPr lang="en-US" sz="900" i="1">
                <a:solidFill>
                  <a:srgbClr val="000000"/>
                </a:solidFill>
                <a:cs typeface="Segoe UI Light" panose="020B0502040204020203" pitchFamily="34" charset="0"/>
              </a:rPr>
              <a:t>Azure SQL, Stream Analytics…</a:t>
            </a:r>
          </a:p>
        </p:txBody>
      </p:sp>
      <p:sp>
        <p:nvSpPr>
          <p:cNvPr id="122" name="Oval 1083"/>
          <p:cNvSpPr/>
          <p:nvPr/>
        </p:nvSpPr>
        <p:spPr bwMode="auto">
          <a:xfrm>
            <a:off x="644325" y="403096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379"/>
          <p:cNvGrpSpPr/>
          <p:nvPr/>
        </p:nvGrpSpPr>
        <p:grpSpPr>
          <a:xfrm>
            <a:off x="710525" y="4151670"/>
            <a:ext cx="233359" cy="162454"/>
            <a:chOff x="3543365" y="7242811"/>
            <a:chExt cx="1238250" cy="862013"/>
          </a:xfrm>
          <a:solidFill>
            <a:schemeClr val="tx1"/>
          </a:solidFill>
        </p:grpSpPr>
        <p:sp>
          <p:nvSpPr>
            <p:cNvPr id="12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41" name="Rectangle 160"/>
          <p:cNvSpPr/>
          <p:nvPr/>
        </p:nvSpPr>
        <p:spPr bwMode="auto">
          <a:xfrm>
            <a:off x="999799" y="453035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Excel and CSV files</a:t>
            </a:r>
          </a:p>
          <a:p>
            <a:pPr defTabSz="914367"/>
            <a:r>
              <a:rPr lang="en-IN" sz="900" i="1">
                <a:solidFill>
                  <a:srgbClr val="000000"/>
                </a:solidFill>
                <a:cs typeface="Segoe UI Light" panose="020B0502040204020203" pitchFamily="34" charset="0"/>
              </a:rPr>
              <a:t>Workbook data, flat files</a:t>
            </a:r>
          </a:p>
        </p:txBody>
      </p:sp>
      <p:sp>
        <p:nvSpPr>
          <p:cNvPr id="143" name="Oval 162"/>
          <p:cNvSpPr/>
          <p:nvPr/>
        </p:nvSpPr>
        <p:spPr bwMode="auto">
          <a:xfrm>
            <a:off x="644325" y="453035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5" name="Straight Connector 144"/>
          <p:cNvCxnSpPr/>
          <p:nvPr/>
        </p:nvCxnSpPr>
        <p:spPr>
          <a:xfrm>
            <a:off x="1070439" y="496187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9" name="Oval 162"/>
          <p:cNvSpPr/>
          <p:nvPr/>
        </p:nvSpPr>
        <p:spPr bwMode="auto">
          <a:xfrm>
            <a:off x="644325" y="503890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60"/>
          <p:cNvSpPr/>
          <p:nvPr/>
        </p:nvSpPr>
        <p:spPr bwMode="auto">
          <a:xfrm>
            <a:off x="999799" y="5038902"/>
            <a:ext cx="1982520" cy="424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Power BI Desktop files</a:t>
            </a:r>
          </a:p>
          <a:p>
            <a:pPr defTabSz="914367"/>
            <a:r>
              <a:rPr lang="en-IN" sz="900" i="1">
                <a:solidFill>
                  <a:srgbClr val="000000"/>
                </a:solidFill>
                <a:cs typeface="Segoe UI Light" panose="020B0502040204020203" pitchFamily="34" charset="0"/>
              </a:rPr>
              <a:t>Data from files, databases, Azure, Online Services, and other sources</a:t>
            </a:r>
          </a:p>
        </p:txBody>
      </p:sp>
      <p:sp>
        <p:nvSpPr>
          <p:cNvPr id="205" name="Isosceles Triangle 153"/>
          <p:cNvSpPr/>
          <p:nvPr/>
        </p:nvSpPr>
        <p:spPr bwMode="auto">
          <a:xfrm rot="5400000">
            <a:off x="1882570" y="3755652"/>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a:solidFill>
                <a:srgbClr val="FFFFFF"/>
              </a:solidFill>
              <a:cs typeface="Segoe UI Light" panose="020B0502040204020203" pitchFamily="34" charset="0"/>
            </a:endParaRPr>
          </a:p>
        </p:txBody>
      </p:sp>
      <p:pic>
        <p:nvPicPr>
          <p:cNvPr id="208" name="Picture 207"/>
          <p:cNvPicPr>
            <a:picLocks noChangeAspect="1"/>
          </p:cNvPicPr>
          <p:nvPr/>
        </p:nvPicPr>
        <p:blipFill rotWithShape="1">
          <a:blip r:embed="rId3"/>
          <a:srcRect l="6503" t="21287" r="74698" b="20220"/>
          <a:stretch/>
        </p:blipFill>
        <p:spPr>
          <a:xfrm>
            <a:off x="724230" y="5104552"/>
            <a:ext cx="228600" cy="231962"/>
          </a:xfrm>
          <a:prstGeom prst="rect">
            <a:avLst/>
          </a:prstGeom>
        </p:spPr>
      </p:pic>
      <p:grpSp>
        <p:nvGrpSpPr>
          <p:cNvPr id="21" name="Group 20"/>
          <p:cNvGrpSpPr/>
          <p:nvPr/>
        </p:nvGrpSpPr>
        <p:grpSpPr>
          <a:xfrm>
            <a:off x="4306193" y="5441922"/>
            <a:ext cx="1333108" cy="274320"/>
            <a:chOff x="4306193" y="5441922"/>
            <a:chExt cx="1333108" cy="274320"/>
          </a:xfrm>
        </p:grpSpPr>
        <p:sp>
          <p:nvSpPr>
            <p:cNvPr id="17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 refresh</a:t>
              </a:r>
            </a:p>
          </p:txBody>
        </p:sp>
        <p:sp>
          <p:nvSpPr>
            <p:cNvPr id="17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18" name="Group 17"/>
          <p:cNvGrpSpPr/>
          <p:nvPr/>
        </p:nvGrpSpPr>
        <p:grpSpPr>
          <a:xfrm>
            <a:off x="4306193" y="3788016"/>
            <a:ext cx="1442048" cy="268606"/>
            <a:chOff x="4306193" y="3788016"/>
            <a:chExt cx="1442048" cy="268606"/>
          </a:xfrm>
        </p:grpSpPr>
        <p:sp>
          <p:nvSpPr>
            <p:cNvPr id="17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Visualizations</a:t>
              </a:r>
              <a:endParaRPr lang="en-US" sz="1200">
                <a:solidFill>
                  <a:srgbClr val="000000"/>
                </a:solidFill>
                <a:ea typeface="Segoe UI" pitchFamily="34" charset="0"/>
                <a:cs typeface="Segoe UI" pitchFamily="34" charset="0"/>
              </a:endParaRPr>
            </a:p>
          </p:txBody>
        </p:sp>
        <p:sp>
          <p:nvSpPr>
            <p:cNvPr id="177" name="Freeform 17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4305597" y="3236714"/>
            <a:ext cx="1646867" cy="274320"/>
            <a:chOff x="4305597" y="3236714"/>
            <a:chExt cx="1646867" cy="274320"/>
          </a:xfrm>
        </p:grpSpPr>
        <p:sp>
          <p:nvSpPr>
            <p:cNvPr id="21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Live dashboards</a:t>
              </a:r>
            </a:p>
          </p:txBody>
        </p:sp>
        <p:sp>
          <p:nvSpPr>
            <p:cNvPr id="22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a:solidFill>
                  <a:srgbClr val="000000"/>
                </a:solidFill>
              </a:endParaRPr>
            </a:p>
          </p:txBody>
        </p:sp>
      </p:grpSp>
      <p:grpSp>
        <p:nvGrpSpPr>
          <p:cNvPr id="16" name="Group 15"/>
          <p:cNvGrpSpPr/>
          <p:nvPr/>
        </p:nvGrpSpPr>
        <p:grpSpPr>
          <a:xfrm>
            <a:off x="4306193" y="2634382"/>
            <a:ext cx="1497576" cy="290409"/>
            <a:chOff x="4306193" y="2634382"/>
            <a:chExt cx="1497576" cy="290409"/>
          </a:xfrm>
        </p:grpSpPr>
        <p:sp>
          <p:nvSpPr>
            <p:cNvPr id="227" name="Freeform 226"/>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228"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Content packs</a:t>
              </a:r>
            </a:p>
          </p:txBody>
        </p:sp>
      </p:grpSp>
      <p:sp>
        <p:nvSpPr>
          <p:cNvPr id="26" name="Left Bracket 25"/>
          <p:cNvSpPr/>
          <p:nvPr/>
        </p:nvSpPr>
        <p:spPr>
          <a:xfrm>
            <a:off x="4133759" y="2811399"/>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14" name="Group 13"/>
          <p:cNvGrpSpPr/>
          <p:nvPr/>
        </p:nvGrpSpPr>
        <p:grpSpPr>
          <a:xfrm>
            <a:off x="9011801" y="2658719"/>
            <a:ext cx="2258229" cy="274320"/>
            <a:chOff x="9011801" y="2831439"/>
            <a:chExt cx="2258229" cy="274320"/>
          </a:xfrm>
        </p:grpSpPr>
        <p:sp>
          <p:nvSpPr>
            <p:cNvPr id="110"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Sharing &amp; collaboration</a:t>
              </a:r>
            </a:p>
          </p:txBody>
        </p:sp>
        <p:sp>
          <p:nvSpPr>
            <p:cNvPr id="112" name="Freeform 111"/>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10217405" y="126609"/>
            <a:ext cx="1875360" cy="572464"/>
            <a:chOff x="10316641" y="149435"/>
            <a:chExt cx="1875360" cy="572464"/>
          </a:xfrm>
        </p:grpSpPr>
        <p:pic>
          <p:nvPicPr>
            <p:cNvPr id="95" name="Picture 94"/>
            <p:cNvPicPr>
              <a:picLocks noChangeAspect="1"/>
            </p:cNvPicPr>
            <p:nvPr/>
          </p:nvPicPr>
          <p:blipFill>
            <a:blip r:embed="rId4">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96" name="TextBox 95"/>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rgbClr val="000000"/>
                      </a:gs>
                      <a:gs pos="30000">
                        <a:srgbClr val="000000"/>
                      </a:gs>
                    </a:gsLst>
                    <a:lin ang="5400000" scaled="0"/>
                  </a:gradFill>
                  <a:latin typeface="Segoe UI Light"/>
                </a:rPr>
                <a:t>Power BI</a:t>
              </a:r>
            </a:p>
          </p:txBody>
        </p:sp>
      </p:grpSp>
      <p:grpSp>
        <p:nvGrpSpPr>
          <p:cNvPr id="15" name="Group 14"/>
          <p:cNvGrpSpPr/>
          <p:nvPr/>
        </p:nvGrpSpPr>
        <p:grpSpPr>
          <a:xfrm>
            <a:off x="6395967" y="2662299"/>
            <a:ext cx="2224537" cy="232779"/>
            <a:chOff x="6395967" y="2662299"/>
            <a:chExt cx="2224537" cy="232779"/>
          </a:xfrm>
        </p:grpSpPr>
        <p:sp>
          <p:nvSpPr>
            <p:cNvPr id="210"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Natural language query</a:t>
              </a:r>
            </a:p>
          </p:txBody>
        </p:sp>
        <p:sp>
          <p:nvSpPr>
            <p:cNvPr id="3" name="Oval Callout 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a:solidFill>
                  <a:srgbClr val="000000"/>
                </a:solidFill>
                <a:ea typeface="Segoe UI" pitchFamily="34" charset="0"/>
                <a:cs typeface="Segoe UI" pitchFamily="34" charset="0"/>
              </a:endParaRPr>
            </a:p>
          </p:txBody>
        </p:sp>
      </p:grpSp>
      <p:grpSp>
        <p:nvGrpSpPr>
          <p:cNvPr id="19" name="Group 18"/>
          <p:cNvGrpSpPr/>
          <p:nvPr/>
        </p:nvGrpSpPr>
        <p:grpSpPr>
          <a:xfrm>
            <a:off x="4306193" y="4364674"/>
            <a:ext cx="983781" cy="311845"/>
            <a:chOff x="4306193" y="4364674"/>
            <a:chExt cx="983781" cy="311845"/>
          </a:xfrm>
        </p:grpSpPr>
        <p:sp>
          <p:nvSpPr>
            <p:cNvPr id="179"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Reports</a:t>
              </a:r>
              <a:endParaRPr lang="en-US" sz="1200">
                <a:solidFill>
                  <a:srgbClr val="000000"/>
                </a:solidFill>
                <a:ea typeface="Segoe UI" pitchFamily="34" charset="0"/>
                <a:cs typeface="Segoe UI" pitchFamily="34" charset="0"/>
              </a:endParaRPr>
            </a:p>
          </p:txBody>
        </p:sp>
        <p:sp>
          <p:nvSpPr>
            <p:cNvPr id="5" name="Flowchart: Document 4"/>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p:cNvGrpSpPr/>
          <p:nvPr/>
        </p:nvGrpSpPr>
        <p:grpSpPr>
          <a:xfrm>
            <a:off x="3979430" y="4771518"/>
            <a:ext cx="1376075" cy="572464"/>
            <a:chOff x="3979430" y="4771518"/>
            <a:chExt cx="1376075" cy="572464"/>
          </a:xfrm>
        </p:grpSpPr>
        <p:sp>
          <p:nvSpPr>
            <p:cNvPr id="182"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Datasets</a:t>
              </a:r>
            </a:p>
          </p:txBody>
        </p:sp>
        <p:sp>
          <p:nvSpPr>
            <p:cNvPr id="13" name="TextBox 12"/>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sp>
        <p:nvSpPr>
          <p:cNvPr id="158" name="Rectangle 157"/>
          <p:cNvSpPr/>
          <p:nvPr/>
        </p:nvSpPr>
        <p:spPr>
          <a:xfrm>
            <a:off x="4066679" y="1704548"/>
            <a:ext cx="4018415" cy="400110"/>
          </a:xfrm>
          <a:prstGeom prst="rect">
            <a:avLst/>
          </a:prstGeom>
        </p:spPr>
        <p:txBody>
          <a:bodyPr wrap="square">
            <a:spAutoFit/>
          </a:bodyPr>
          <a:lstStyle/>
          <a:p>
            <a:pPr defTabSz="914367">
              <a:spcAft>
                <a:spcPts val="588"/>
              </a:spcAft>
            </a:pPr>
            <a:r>
              <a:rPr lang="en-US" sz="2000">
                <a:solidFill>
                  <a:srgbClr val="000000"/>
                </a:solidFill>
              </a:rPr>
              <a:t>Power BI Service</a:t>
            </a:r>
          </a:p>
        </p:txBody>
      </p:sp>
      <p:grpSp>
        <p:nvGrpSpPr>
          <p:cNvPr id="159" name="Group 158"/>
          <p:cNvGrpSpPr>
            <a:grpSpLocks noChangeAspect="1"/>
          </p:cNvGrpSpPr>
          <p:nvPr/>
        </p:nvGrpSpPr>
        <p:grpSpPr>
          <a:xfrm>
            <a:off x="6215359" y="3127602"/>
            <a:ext cx="5120640" cy="2756516"/>
            <a:chOff x="266699" y="-225976"/>
            <a:chExt cx="11319416" cy="6093390"/>
          </a:xfrm>
        </p:grpSpPr>
        <p:grpSp>
          <p:nvGrpSpPr>
            <p:cNvPr id="160" name="Group 159"/>
            <p:cNvGrpSpPr/>
            <p:nvPr/>
          </p:nvGrpSpPr>
          <p:grpSpPr>
            <a:xfrm>
              <a:off x="266699" y="-225976"/>
              <a:ext cx="11319416" cy="6093390"/>
              <a:chOff x="6856629" y="2032578"/>
              <a:chExt cx="5221473" cy="2523453"/>
            </a:xfrm>
          </p:grpSpPr>
          <p:sp>
            <p:nvSpPr>
              <p:cNvPr id="164" name="Rounded Rectangle 223"/>
              <p:cNvSpPr/>
              <p:nvPr/>
            </p:nvSpPr>
            <p:spPr bwMode="auto">
              <a:xfrm>
                <a:off x="10432181" y="2032578"/>
                <a:ext cx="616073" cy="1042089"/>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65" name="Freeform 1383"/>
              <p:cNvSpPr>
                <a:spLocks noChangeAspect="1" noEditPoints="1"/>
              </p:cNvSpPr>
              <p:nvPr/>
            </p:nvSpPr>
            <p:spPr bwMode="auto">
              <a:xfrm>
                <a:off x="6856629" y="2534980"/>
                <a:ext cx="4002717" cy="2021051"/>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A5A5A5">
                  <a:lumMod val="50000"/>
                </a:srgbClr>
              </a:solidFill>
              <a:ln w="9525">
                <a:solidFill>
                  <a:sysClr val="window" lastClr="FFFFFF"/>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66" name="Group 165"/>
              <p:cNvGrpSpPr/>
              <p:nvPr/>
            </p:nvGrpSpPr>
            <p:grpSpPr>
              <a:xfrm>
                <a:off x="10432182" y="3198527"/>
                <a:ext cx="1645920" cy="1132186"/>
                <a:chOff x="1117587" y="1757085"/>
                <a:chExt cx="2372574" cy="1629559"/>
              </a:xfrm>
            </p:grpSpPr>
            <p:sp>
              <p:nvSpPr>
                <p:cNvPr id="167" name="Rounded Rectangle 89"/>
                <p:cNvSpPr>
                  <a:spLocks noChangeAspect="1"/>
                </p:cNvSpPr>
                <p:nvPr/>
              </p:nvSpPr>
              <p:spPr bwMode="auto">
                <a:xfrm rot="16200000">
                  <a:off x="1489094" y="1385578"/>
                  <a:ext cx="1629559"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68" name="Rectangle 167"/>
                <p:cNvSpPr/>
                <p:nvPr/>
              </p:nvSpPr>
              <p:spPr bwMode="auto">
                <a:xfrm>
                  <a:off x="3172854" y="1909278"/>
                  <a:ext cx="307998" cy="808750"/>
                </a:xfrm>
                <a:prstGeom prst="rect">
                  <a:avLst/>
                </a:prstGeom>
                <a:solidFill>
                  <a:srgbClr val="A5A5A5">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69" name="Picture 16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229523" y="2500731"/>
                  <a:ext cx="195334" cy="108208"/>
                </a:xfrm>
                <a:prstGeom prst="rect">
                  <a:avLst/>
                </a:prstGeom>
              </p:spPr>
            </p:pic>
          </p:grpSp>
        </p:grpSp>
        <p:pic>
          <p:nvPicPr>
            <p:cNvPr id="161" name="Picture 160"/>
            <p:cNvPicPr>
              <a:picLocks noChangeAspect="1"/>
            </p:cNvPicPr>
            <p:nvPr/>
          </p:nvPicPr>
          <p:blipFill>
            <a:blip r:embed="rId6"/>
            <a:stretch>
              <a:fillRect/>
            </a:stretch>
          </p:blipFill>
          <p:spPr>
            <a:xfrm>
              <a:off x="1573234" y="1197427"/>
              <a:ext cx="6064253" cy="3898448"/>
            </a:xfrm>
            <a:prstGeom prst="rect">
              <a:avLst/>
            </a:prstGeom>
          </p:spPr>
        </p:pic>
        <p:pic>
          <p:nvPicPr>
            <p:cNvPr id="162" name="Picture 161"/>
            <p:cNvPicPr>
              <a:picLocks noChangeAspect="1"/>
            </p:cNvPicPr>
            <p:nvPr/>
          </p:nvPicPr>
          <p:blipFill>
            <a:blip r:embed="rId7"/>
            <a:stretch>
              <a:fillRect/>
            </a:stretch>
          </p:blipFill>
          <p:spPr>
            <a:xfrm>
              <a:off x="8143778" y="0"/>
              <a:ext cx="1097280" cy="1957805"/>
            </a:xfrm>
            <a:prstGeom prst="rect">
              <a:avLst/>
            </a:prstGeom>
          </p:spPr>
        </p:pic>
        <p:pic>
          <p:nvPicPr>
            <p:cNvPr id="163" name="Picture 162"/>
            <p:cNvPicPr>
              <a:picLocks noChangeAspect="1"/>
            </p:cNvPicPr>
            <p:nvPr/>
          </p:nvPicPr>
          <p:blipFill rotWithShape="1">
            <a:blip r:embed="rId8"/>
            <a:srcRect b="6643"/>
            <a:stretch/>
          </p:blipFill>
          <p:spPr>
            <a:xfrm>
              <a:off x="8272114" y="2784368"/>
              <a:ext cx="2834640" cy="2295525"/>
            </a:xfrm>
            <a:prstGeom prst="rect">
              <a:avLst/>
            </a:prstGeom>
          </p:spPr>
        </p:pic>
      </p:grpSp>
      <p:pic>
        <p:nvPicPr>
          <p:cNvPr id="89" name="Picture 8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17951" y="4590997"/>
            <a:ext cx="236260" cy="236260"/>
          </a:xfrm>
          <a:prstGeom prst="rect">
            <a:avLst/>
          </a:prstGeom>
        </p:spPr>
      </p:pic>
    </p:spTree>
    <p:extLst>
      <p:ext uri="{BB962C8B-B14F-4D97-AF65-F5344CB8AC3E}">
        <p14:creationId xmlns:p14="http://schemas.microsoft.com/office/powerpoint/2010/main" val="1973512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0000"/>
              </a:solidFill>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a:solidFill>
                  <a:srgbClr val="000000"/>
                </a:solidFill>
              </a:rPr>
              <a:t>Power BI Overview</a:t>
            </a:r>
          </a:p>
        </p:txBody>
      </p:sp>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a:solidFill>
                <a:srgbClr val="FFFFFF"/>
              </a:solidFill>
              <a:latin typeface="Segoe UI Light"/>
              <a:ea typeface="Segoe UI" pitchFamily="34" charset="0"/>
              <a:cs typeface="Segoe UI" pitchFamily="34" charset="0"/>
            </a:endParaRPr>
          </a:p>
        </p:txBody>
      </p:sp>
      <p:sp>
        <p:nvSpPr>
          <p:cNvPr id="145" name="Rectangle 144"/>
          <p:cNvSpPr/>
          <p:nvPr/>
        </p:nvSpPr>
        <p:spPr>
          <a:xfrm>
            <a:off x="7428667" y="5269863"/>
            <a:ext cx="2681209" cy="400110"/>
          </a:xfrm>
          <a:prstGeom prst="rect">
            <a:avLst/>
          </a:prstGeom>
        </p:spPr>
        <p:txBody>
          <a:bodyPr wrap="square">
            <a:spAutoFit/>
          </a:bodyPr>
          <a:lstStyle/>
          <a:p>
            <a:pPr algn="ctr" defTabSz="914367">
              <a:spcAft>
                <a:spcPts val="588"/>
              </a:spcAft>
            </a:pPr>
            <a:r>
              <a:rPr lang="en-US" sz="2000">
                <a:solidFill>
                  <a:srgbClr val="000000"/>
                </a:solidFill>
              </a:rPr>
              <a:t>Power BI Platform</a:t>
            </a:r>
          </a:p>
        </p:txBody>
      </p:sp>
      <p:sp>
        <p:nvSpPr>
          <p:cNvPr id="147" name="Rectangle 146"/>
          <p:cNvSpPr/>
          <p:nvPr/>
        </p:nvSpPr>
        <p:spPr>
          <a:xfrm>
            <a:off x="1189043" y="5257842"/>
            <a:ext cx="2291365" cy="400110"/>
          </a:xfrm>
          <a:prstGeom prst="rect">
            <a:avLst/>
          </a:prstGeom>
        </p:spPr>
        <p:txBody>
          <a:bodyPr wrap="square">
            <a:spAutoFit/>
          </a:bodyPr>
          <a:lstStyle/>
          <a:p>
            <a:pPr defTabSz="914367">
              <a:spcAft>
                <a:spcPts val="588"/>
              </a:spcAft>
            </a:pPr>
            <a:r>
              <a:rPr lang="en-US" sz="2000">
                <a:solidFill>
                  <a:srgbClr val="000000"/>
                </a:solidFill>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solidFill>
                <a:srgbClr val="217346"/>
              </a:solidFill>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err="1">
              <a:solidFill>
                <a:srgbClr val="31B42E"/>
              </a:solidFill>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err="1">
              <a:solidFill>
                <a:srgbClr val="31B42E"/>
              </a:solidFill>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err="1">
              <a:solidFill>
                <a:srgbClr val="31B42E"/>
              </a:solidFill>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a:solidFill>
                <a:srgbClr val="217346"/>
              </a:solidFill>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rgbClr val="FFFFFF"/>
              </a:solidFill>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a:solidFill>
                <a:srgbClr val="000000"/>
              </a:solidFill>
            </a:endParaRPr>
          </a:p>
        </p:txBody>
      </p:sp>
      <p:pic>
        <p:nvPicPr>
          <p:cNvPr id="246" name="Picture 245"/>
          <p:cNvPicPr>
            <a:picLocks noChangeAspect="1"/>
          </p:cNvPicPr>
          <p:nvPr/>
        </p:nvPicPr>
        <p:blipFill rotWithShape="1">
          <a:blip r:embed="rId3">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4">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rgbClr val="000000"/>
                      </a:gs>
                      <a:gs pos="30000">
                        <a:srgbClr val="000000"/>
                      </a:gs>
                    </a:gsLst>
                    <a:lin ang="5400000" scaled="0"/>
                  </a:gradFill>
                  <a:latin typeface="Segoe UI Light"/>
                </a:rPr>
                <a:t>Power BI</a:t>
              </a:r>
            </a:p>
          </p:txBody>
        </p:sp>
      </p:grpSp>
      <p:sp>
        <p:nvSpPr>
          <p:cNvPr id="143" name="Rectangle 142"/>
          <p:cNvSpPr/>
          <p:nvPr/>
        </p:nvSpPr>
        <p:spPr>
          <a:xfrm>
            <a:off x="4066679" y="960836"/>
            <a:ext cx="4018415" cy="400110"/>
          </a:xfrm>
          <a:prstGeom prst="rect">
            <a:avLst/>
          </a:prstGeom>
        </p:spPr>
        <p:txBody>
          <a:bodyPr wrap="square">
            <a:spAutoFit/>
          </a:bodyPr>
          <a:lstStyle/>
          <a:p>
            <a:pPr defTabSz="914367">
              <a:spcAft>
                <a:spcPts val="588"/>
              </a:spcAft>
            </a:pPr>
            <a:r>
              <a:rPr lang="en-US" sz="2000">
                <a:solidFill>
                  <a:srgbClr val="000000"/>
                </a:solidFill>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Visualizations</a:t>
              </a:r>
              <a:endParaRPr lang="en-US" sz="1200">
                <a:solidFill>
                  <a:srgbClr val="000000"/>
                </a:solidFill>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a:solidFill>
                  <a:srgbClr val="000000"/>
                </a:solidFill>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Content packs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a:solidFill>
                  <a:srgbClr val="000000"/>
                </a:solidFill>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Reports</a:t>
              </a:r>
              <a:endParaRPr lang="en-US" sz="1200">
                <a:solidFill>
                  <a:srgbClr val="000000"/>
                </a:solidFill>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a:solidFill>
                    <a:srgbClr val="F2C812"/>
                  </a:solidFill>
                </a:rPr>
                <a:t>01001</a:t>
              </a:r>
            </a:p>
            <a:p>
              <a:pPr algn="ctr"/>
              <a:r>
                <a:rPr lang="en-US" sz="900" b="1">
                  <a:solidFill>
                    <a:srgbClr val="F2C812"/>
                  </a:solidFill>
                </a:rPr>
                <a:t>10101</a:t>
              </a:r>
            </a:p>
          </p:txBody>
        </p:sp>
      </p:grpSp>
      <p:sp>
        <p:nvSpPr>
          <p:cNvPr id="196" name="TextBox 195"/>
          <p:cNvSpPr txBox="1"/>
          <p:nvPr/>
        </p:nvSpPr>
        <p:spPr>
          <a:xfrm>
            <a:off x="6736403" y="5709123"/>
            <a:ext cx="1548615" cy="916902"/>
          </a:xfrm>
          <a:prstGeom prst="rect">
            <a:avLst/>
          </a:prstGeom>
          <a:noFill/>
        </p:spPr>
        <p:txBody>
          <a:bodyPr wrap="square" lIns="186521" tIns="149217" rIns="186521" bIns="149217" rtlCol="0" anchor="ctr">
            <a:spAutoFit/>
          </a:bodyPr>
          <a:lstStyle/>
          <a:p>
            <a:pPr algn="ctr" defTabSz="932597">
              <a:spcAft>
                <a:spcPts val="600"/>
              </a:spcAft>
            </a:pPr>
            <a:r>
              <a:rPr lang="en-US" sz="4000" b="1">
                <a:solidFill>
                  <a:srgbClr val="EDC30D"/>
                </a:solidFill>
              </a:rPr>
              <a:t>&lt;/&gt;</a:t>
            </a:r>
            <a:endParaRPr lang="en-US" sz="1200">
              <a:solidFill>
                <a:srgbClr val="000000"/>
              </a:solidFill>
              <a:ea typeface="Segoe UI" pitchFamily="34" charset="0"/>
              <a:cs typeface="Segoe UI" pitchFamily="34" charset="0"/>
            </a:endParaRPr>
          </a:p>
        </p:txBody>
      </p:sp>
      <p:sp>
        <p:nvSpPr>
          <p:cNvPr id="2" name="TextBox 1"/>
          <p:cNvSpPr txBox="1"/>
          <p:nvPr/>
        </p:nvSpPr>
        <p:spPr>
          <a:xfrm>
            <a:off x="8087486" y="5923303"/>
            <a:ext cx="3249693"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000000"/>
                </a:solidFill>
                <a:ea typeface="Segoe UI" pitchFamily="34" charset="0"/>
                <a:cs typeface="Segoe UI" pitchFamily="34" charset="0"/>
              </a:rPr>
              <a:t>embed, extend, integrate</a:t>
            </a:r>
          </a:p>
        </p:txBody>
      </p:sp>
      <p:sp>
        <p:nvSpPr>
          <p:cNvPr id="115" name="Rectangle 114"/>
          <p:cNvSpPr/>
          <p:nvPr/>
        </p:nvSpPr>
        <p:spPr>
          <a:xfrm>
            <a:off x="730539" y="940779"/>
            <a:ext cx="1692204" cy="400110"/>
          </a:xfrm>
          <a:prstGeom prst="rect">
            <a:avLst/>
          </a:prstGeom>
        </p:spPr>
        <p:txBody>
          <a:bodyPr wrap="square">
            <a:spAutoFit/>
          </a:bodyPr>
          <a:lstStyle/>
          <a:p>
            <a:pPr defTabSz="914367">
              <a:spcAft>
                <a:spcPts val="588"/>
              </a:spcAft>
            </a:pPr>
            <a:r>
              <a:rPr lang="en-US" sz="2000">
                <a:solidFill>
                  <a:srgbClr val="000000"/>
                </a:solidFill>
              </a:rPr>
              <a:t>Data sources</a:t>
            </a:r>
          </a:p>
        </p:txBody>
      </p:sp>
      <p:cxnSp>
        <p:nvCxnSpPr>
          <p:cNvPr id="116" name="Straight Connector 115"/>
          <p:cNvCxnSpPr/>
          <p:nvPr/>
        </p:nvCxnSpPr>
        <p:spPr>
          <a:xfrm>
            <a:off x="1038540" y="208785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7" name="Rectangle 145"/>
          <p:cNvSpPr/>
          <p:nvPr/>
        </p:nvSpPr>
        <p:spPr bwMode="auto">
          <a:xfrm>
            <a:off x="982973" y="1529904"/>
            <a:ext cx="2059649" cy="4952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a:rPr>
              <a:t>Cloud-based SaaS solutions</a:t>
            </a:r>
          </a:p>
          <a:p>
            <a:pPr defTabSz="914367">
              <a:spcAft>
                <a:spcPts val="600"/>
              </a:spcAft>
            </a:pPr>
            <a:r>
              <a:rPr lang="en-US" sz="900" i="1">
                <a:solidFill>
                  <a:srgbClr val="000000"/>
                </a:solidFill>
                <a:cs typeface="Segoe UI Light"/>
              </a:rPr>
              <a:t>e.g. Marketo, Salesforce, Quickbooks, Google Analytics, …</a:t>
            </a:r>
          </a:p>
        </p:txBody>
      </p:sp>
      <p:sp>
        <p:nvSpPr>
          <p:cNvPr id="118" name="Oval 147"/>
          <p:cNvSpPr/>
          <p:nvPr/>
        </p:nvSpPr>
        <p:spPr bwMode="auto">
          <a:xfrm>
            <a:off x="612426" y="166060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332"/>
          <p:cNvGrpSpPr/>
          <p:nvPr/>
        </p:nvGrpSpPr>
        <p:grpSpPr>
          <a:xfrm>
            <a:off x="664469" y="1736533"/>
            <a:ext cx="261675" cy="213902"/>
            <a:chOff x="2123129" y="1797431"/>
            <a:chExt cx="2472585" cy="2021180"/>
          </a:xfrm>
        </p:grpSpPr>
        <p:sp>
          <p:nvSpPr>
            <p:cNvPr id="12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22" name="Straight Connector 121"/>
          <p:cNvCxnSpPr/>
          <p:nvPr/>
        </p:nvCxnSpPr>
        <p:spPr>
          <a:xfrm>
            <a:off x="1038540" y="2629962"/>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3" name="Rectangle 152"/>
          <p:cNvSpPr/>
          <p:nvPr/>
        </p:nvSpPr>
        <p:spPr bwMode="auto">
          <a:xfrm>
            <a:off x="977327" y="2118108"/>
            <a:ext cx="1982520" cy="4369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On-premises data</a:t>
            </a:r>
          </a:p>
          <a:p>
            <a:pPr defTabSz="914367"/>
            <a:r>
              <a:rPr lang="en-US" sz="900">
                <a:solidFill>
                  <a:srgbClr val="000000"/>
                </a:solidFill>
                <a:cs typeface="Segoe UI Light" panose="020B0502040204020203" pitchFamily="34" charset="0"/>
              </a:rPr>
              <a:t>e.g. Analysis Services, SQL Server</a:t>
            </a:r>
          </a:p>
        </p:txBody>
      </p:sp>
      <p:sp>
        <p:nvSpPr>
          <p:cNvPr id="124" name="Oval 154"/>
          <p:cNvSpPr/>
          <p:nvPr/>
        </p:nvSpPr>
        <p:spPr bwMode="auto">
          <a:xfrm>
            <a:off x="612426" y="218928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30"/>
          <p:cNvSpPr>
            <a:spLocks noEditPoints="1"/>
          </p:cNvSpPr>
          <p:nvPr/>
        </p:nvSpPr>
        <p:spPr bwMode="auto">
          <a:xfrm>
            <a:off x="694811" y="2283523"/>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26" name="Straight Connector 125"/>
          <p:cNvCxnSpPr/>
          <p:nvPr/>
        </p:nvCxnSpPr>
        <p:spPr>
          <a:xfrm>
            <a:off x="1038540" y="320574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7" name="Rectangle 1074"/>
          <p:cNvSpPr/>
          <p:nvPr/>
        </p:nvSpPr>
        <p:spPr bwMode="auto">
          <a:xfrm>
            <a:off x="977326" y="2528510"/>
            <a:ext cx="2065297" cy="796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100">
                <a:solidFill>
                  <a:srgbClr val="000000"/>
                </a:solidFill>
                <a:cs typeface="Segoe UI Light" panose="020B0502040204020203" pitchFamily="34" charset="0"/>
              </a:rPr>
              <a:t>Organizational content packs</a:t>
            </a:r>
            <a:br>
              <a:rPr lang="en-US" sz="1100">
                <a:solidFill>
                  <a:srgbClr val="000000"/>
                </a:solidFill>
                <a:cs typeface="Segoe UI Light" panose="020B0502040204020203" pitchFamily="34" charset="0"/>
              </a:rPr>
            </a:br>
            <a:r>
              <a:rPr lang="en-US" sz="900" i="1">
                <a:solidFill>
                  <a:srgbClr val="000000"/>
                </a:solidFill>
                <a:cs typeface="Segoe UI Light" panose="020B0502040204020203" pitchFamily="34" charset="0"/>
              </a:rPr>
              <a:t>Corporate data sources or external data services</a:t>
            </a:r>
          </a:p>
        </p:txBody>
      </p:sp>
      <p:sp>
        <p:nvSpPr>
          <p:cNvPr id="128" name="Oval 1076"/>
          <p:cNvSpPr/>
          <p:nvPr/>
        </p:nvSpPr>
        <p:spPr bwMode="auto">
          <a:xfrm>
            <a:off x="612426" y="2731597"/>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p:cNvGrpSpPr/>
          <p:nvPr/>
        </p:nvGrpSpPr>
        <p:grpSpPr>
          <a:xfrm>
            <a:off x="687669" y="2819868"/>
            <a:ext cx="215269" cy="189218"/>
            <a:chOff x="681704" y="2920140"/>
            <a:chExt cx="321649" cy="282723"/>
          </a:xfrm>
          <a:solidFill>
            <a:schemeClr val="tx1"/>
          </a:solidFill>
        </p:grpSpPr>
        <p:sp>
          <p:nvSpPr>
            <p:cNvPr id="13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32" name="Straight Connector 131"/>
          <p:cNvCxnSpPr/>
          <p:nvPr/>
        </p:nvCxnSpPr>
        <p:spPr>
          <a:xfrm>
            <a:off x="1038540" y="3700427"/>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5" name="Rectangle 1081"/>
          <p:cNvSpPr/>
          <p:nvPr/>
        </p:nvSpPr>
        <p:spPr bwMode="auto">
          <a:xfrm>
            <a:off x="967900" y="3205749"/>
            <a:ext cx="1982520" cy="4466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Azure services</a:t>
            </a:r>
          </a:p>
          <a:p>
            <a:pPr defTabSz="914367">
              <a:spcAft>
                <a:spcPts val="600"/>
              </a:spcAft>
            </a:pPr>
            <a:r>
              <a:rPr lang="en-US" sz="900" i="1">
                <a:solidFill>
                  <a:srgbClr val="000000"/>
                </a:solidFill>
                <a:cs typeface="Segoe UI Light" panose="020B0502040204020203" pitchFamily="34" charset="0"/>
              </a:rPr>
              <a:t>Azure SQL, Stream Analytics…</a:t>
            </a:r>
          </a:p>
        </p:txBody>
      </p:sp>
      <p:sp>
        <p:nvSpPr>
          <p:cNvPr id="136" name="Oval 1083"/>
          <p:cNvSpPr/>
          <p:nvPr/>
        </p:nvSpPr>
        <p:spPr bwMode="auto">
          <a:xfrm>
            <a:off x="612426" y="32459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2" name="Group 379"/>
          <p:cNvGrpSpPr/>
          <p:nvPr/>
        </p:nvGrpSpPr>
        <p:grpSpPr>
          <a:xfrm>
            <a:off x="678626" y="3366635"/>
            <a:ext cx="233359" cy="162454"/>
            <a:chOff x="3543365" y="7242811"/>
            <a:chExt cx="1238250" cy="862013"/>
          </a:xfrm>
          <a:solidFill>
            <a:schemeClr val="tx1"/>
          </a:solidFill>
        </p:grpSpPr>
        <p:sp>
          <p:nvSpPr>
            <p:cNvPr id="160"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0" name="Rectangle 160"/>
          <p:cNvSpPr/>
          <p:nvPr/>
        </p:nvSpPr>
        <p:spPr bwMode="auto">
          <a:xfrm>
            <a:off x="967900" y="374531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Excel and CSV files</a:t>
            </a:r>
          </a:p>
          <a:p>
            <a:pPr defTabSz="914367"/>
            <a:r>
              <a:rPr lang="en-IN" sz="900" i="1">
                <a:solidFill>
                  <a:srgbClr val="000000"/>
                </a:solidFill>
                <a:cs typeface="Segoe UI Light" panose="020B0502040204020203" pitchFamily="34" charset="0"/>
              </a:rPr>
              <a:t>Workbook data, flat files</a:t>
            </a:r>
          </a:p>
        </p:txBody>
      </p:sp>
      <p:sp>
        <p:nvSpPr>
          <p:cNvPr id="181" name="Oval 162"/>
          <p:cNvSpPr/>
          <p:nvPr/>
        </p:nvSpPr>
        <p:spPr bwMode="auto">
          <a:xfrm>
            <a:off x="612426" y="374531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2" name="Straight Connector 181"/>
          <p:cNvCxnSpPr/>
          <p:nvPr/>
        </p:nvCxnSpPr>
        <p:spPr>
          <a:xfrm>
            <a:off x="1038540" y="41768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3" name="Oval 162"/>
          <p:cNvSpPr/>
          <p:nvPr/>
        </p:nvSpPr>
        <p:spPr bwMode="auto">
          <a:xfrm>
            <a:off x="612426" y="4253867"/>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60"/>
          <p:cNvSpPr/>
          <p:nvPr/>
        </p:nvSpPr>
        <p:spPr bwMode="auto">
          <a:xfrm>
            <a:off x="967900" y="4253867"/>
            <a:ext cx="1982520" cy="424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Power BI Desktop files</a:t>
            </a:r>
          </a:p>
          <a:p>
            <a:pPr defTabSz="914367"/>
            <a:r>
              <a:rPr lang="en-IN" sz="900" i="1">
                <a:solidFill>
                  <a:srgbClr val="000000"/>
                </a:solidFill>
                <a:cs typeface="Segoe UI Light" panose="020B0502040204020203" pitchFamily="34" charset="0"/>
              </a:rPr>
              <a:t>Data from files, databases, Azure, Online Services, and other sources</a:t>
            </a:r>
          </a:p>
        </p:txBody>
      </p:sp>
      <p:sp>
        <p:nvSpPr>
          <p:cNvPr id="185" name="Isosceles Triangle 153"/>
          <p:cNvSpPr/>
          <p:nvPr/>
        </p:nvSpPr>
        <p:spPr bwMode="auto">
          <a:xfrm rot="5400000">
            <a:off x="1850671" y="2970617"/>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a:solidFill>
                <a:srgbClr val="FFFFFF"/>
              </a:solidFill>
              <a:cs typeface="Segoe UI Light" panose="020B0502040204020203" pitchFamily="34" charset="0"/>
            </a:endParaRPr>
          </a:p>
        </p:txBody>
      </p:sp>
      <p:pic>
        <p:nvPicPr>
          <p:cNvPr id="186" name="Picture 185"/>
          <p:cNvPicPr>
            <a:picLocks noChangeAspect="1"/>
          </p:cNvPicPr>
          <p:nvPr/>
        </p:nvPicPr>
        <p:blipFill rotWithShape="1">
          <a:blip r:embed="rId3"/>
          <a:srcRect l="6503" t="21287" r="74698" b="20220"/>
          <a:stretch/>
        </p:blipFill>
        <p:spPr>
          <a:xfrm>
            <a:off x="692331" y="4319517"/>
            <a:ext cx="228600" cy="231962"/>
          </a:xfrm>
          <a:prstGeom prst="rect">
            <a:avLst/>
          </a:prstGeom>
        </p:spPr>
      </p:pic>
      <p:grpSp>
        <p:nvGrpSpPr>
          <p:cNvPr id="114" name="Group 113"/>
          <p:cNvGrpSpPr>
            <a:grpSpLocks noChangeAspect="1"/>
          </p:cNvGrpSpPr>
          <p:nvPr/>
        </p:nvGrpSpPr>
        <p:grpSpPr>
          <a:xfrm>
            <a:off x="6181819" y="2328901"/>
            <a:ext cx="5120640" cy="2756516"/>
            <a:chOff x="266699" y="-225976"/>
            <a:chExt cx="11319416" cy="6093390"/>
          </a:xfrm>
        </p:grpSpPr>
        <p:grpSp>
          <p:nvGrpSpPr>
            <p:cNvPr id="187" name="Group 186"/>
            <p:cNvGrpSpPr/>
            <p:nvPr/>
          </p:nvGrpSpPr>
          <p:grpSpPr>
            <a:xfrm>
              <a:off x="266699" y="-225976"/>
              <a:ext cx="11319416" cy="6093390"/>
              <a:chOff x="6856629" y="2032578"/>
              <a:chExt cx="5221473" cy="2523453"/>
            </a:xfrm>
          </p:grpSpPr>
          <p:sp>
            <p:nvSpPr>
              <p:cNvPr id="193" name="Rounded Rectangle 223"/>
              <p:cNvSpPr/>
              <p:nvPr/>
            </p:nvSpPr>
            <p:spPr bwMode="auto">
              <a:xfrm>
                <a:off x="10432181" y="2032578"/>
                <a:ext cx="616073" cy="1042089"/>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94" name="Freeform 1383"/>
              <p:cNvSpPr>
                <a:spLocks noChangeAspect="1" noEditPoints="1"/>
              </p:cNvSpPr>
              <p:nvPr/>
            </p:nvSpPr>
            <p:spPr bwMode="auto">
              <a:xfrm>
                <a:off x="6856629" y="2534980"/>
                <a:ext cx="4002717" cy="2021051"/>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A5A5A5">
                  <a:lumMod val="50000"/>
                </a:srgbClr>
              </a:solidFill>
              <a:ln w="9525">
                <a:solidFill>
                  <a:sysClr val="window" lastClr="FFFFFF"/>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95" name="Group 194"/>
              <p:cNvGrpSpPr/>
              <p:nvPr/>
            </p:nvGrpSpPr>
            <p:grpSpPr>
              <a:xfrm>
                <a:off x="10432182" y="3198527"/>
                <a:ext cx="1645920" cy="1132186"/>
                <a:chOff x="1117587" y="1757085"/>
                <a:chExt cx="2372574" cy="1629559"/>
              </a:xfrm>
            </p:grpSpPr>
            <p:sp>
              <p:nvSpPr>
                <p:cNvPr id="197" name="Rounded Rectangle 89"/>
                <p:cNvSpPr>
                  <a:spLocks noChangeAspect="1"/>
                </p:cNvSpPr>
                <p:nvPr/>
              </p:nvSpPr>
              <p:spPr bwMode="auto">
                <a:xfrm rot="16200000">
                  <a:off x="1489094" y="1385578"/>
                  <a:ext cx="1629559"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98" name="Rectangle 197"/>
                <p:cNvSpPr/>
                <p:nvPr/>
              </p:nvSpPr>
              <p:spPr bwMode="auto">
                <a:xfrm>
                  <a:off x="3172854" y="1909278"/>
                  <a:ext cx="307998" cy="808750"/>
                </a:xfrm>
                <a:prstGeom prst="rect">
                  <a:avLst/>
                </a:prstGeom>
                <a:solidFill>
                  <a:srgbClr val="A5A5A5">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99" name="Picture 19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229523" y="2500731"/>
                  <a:ext cx="195334" cy="108208"/>
                </a:xfrm>
                <a:prstGeom prst="rect">
                  <a:avLst/>
                </a:prstGeom>
              </p:spPr>
            </p:pic>
          </p:grpSp>
        </p:grpSp>
        <p:pic>
          <p:nvPicPr>
            <p:cNvPr id="189" name="Picture 188"/>
            <p:cNvPicPr>
              <a:picLocks noChangeAspect="1"/>
            </p:cNvPicPr>
            <p:nvPr/>
          </p:nvPicPr>
          <p:blipFill>
            <a:blip r:embed="rId6"/>
            <a:stretch>
              <a:fillRect/>
            </a:stretch>
          </p:blipFill>
          <p:spPr>
            <a:xfrm>
              <a:off x="1573234" y="1197427"/>
              <a:ext cx="6064253" cy="3898448"/>
            </a:xfrm>
            <a:prstGeom prst="rect">
              <a:avLst/>
            </a:prstGeom>
          </p:spPr>
        </p:pic>
        <p:pic>
          <p:nvPicPr>
            <p:cNvPr id="190" name="Picture 189"/>
            <p:cNvPicPr>
              <a:picLocks noChangeAspect="1"/>
            </p:cNvPicPr>
            <p:nvPr/>
          </p:nvPicPr>
          <p:blipFill>
            <a:blip r:embed="rId7"/>
            <a:stretch>
              <a:fillRect/>
            </a:stretch>
          </p:blipFill>
          <p:spPr>
            <a:xfrm>
              <a:off x="8143778" y="0"/>
              <a:ext cx="1097280" cy="1957805"/>
            </a:xfrm>
            <a:prstGeom prst="rect">
              <a:avLst/>
            </a:prstGeom>
          </p:spPr>
        </p:pic>
        <p:pic>
          <p:nvPicPr>
            <p:cNvPr id="191" name="Picture 190"/>
            <p:cNvPicPr>
              <a:picLocks noChangeAspect="1"/>
            </p:cNvPicPr>
            <p:nvPr/>
          </p:nvPicPr>
          <p:blipFill rotWithShape="1">
            <a:blip r:embed="rId8"/>
            <a:srcRect b="6643"/>
            <a:stretch/>
          </p:blipFill>
          <p:spPr>
            <a:xfrm>
              <a:off x="8272114" y="2784368"/>
              <a:ext cx="2834640" cy="2295525"/>
            </a:xfrm>
            <a:prstGeom prst="rect">
              <a:avLst/>
            </a:prstGeom>
          </p:spPr>
        </p:pic>
      </p:grpSp>
      <p:pic>
        <p:nvPicPr>
          <p:cNvPr id="107" name="Picture 106"/>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82782" y="3805556"/>
            <a:ext cx="236260" cy="236260"/>
          </a:xfrm>
          <a:prstGeom prst="rect">
            <a:avLst/>
          </a:prstGeom>
        </p:spPr>
      </p:pic>
    </p:spTree>
    <p:extLst>
      <p:ext uri="{BB962C8B-B14F-4D97-AF65-F5344CB8AC3E}">
        <p14:creationId xmlns:p14="http://schemas.microsoft.com/office/powerpoint/2010/main" val="63108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A6B970-9747-48EF-A230-42BDA9E6D38B}"/>
              </a:ext>
            </a:extLst>
          </p:cNvPr>
          <p:cNvSpPr>
            <a:spLocks noGrp="1"/>
          </p:cNvSpPr>
          <p:nvPr>
            <p:ph type="sldNum" sz="quarter" idx="11"/>
          </p:nvPr>
        </p:nvSpPr>
        <p:spPr/>
        <p:txBody>
          <a:bodyPr/>
          <a:lstStyle/>
          <a:p>
            <a:fld id="{27258FFF-F925-446B-8502-81C933981705}" type="slidenum">
              <a:rPr lang="en-US" smtClean="0">
                <a:solidFill>
                  <a:srgbClr val="505050"/>
                </a:solidFill>
              </a:rPr>
              <a:pPr/>
              <a:t>7</a:t>
            </a:fld>
            <a:endParaRPr lang="en-US">
              <a:solidFill>
                <a:srgbClr val="505050"/>
              </a:solidFill>
            </a:endParaRPr>
          </a:p>
        </p:txBody>
      </p:sp>
      <p:pic>
        <p:nvPicPr>
          <p:cNvPr id="4" name="Picture 2">
            <a:extLst>
              <a:ext uri="{FF2B5EF4-FFF2-40B4-BE49-F238E27FC236}">
                <a16:creationId xmlns:a16="http://schemas.microsoft.com/office/drawing/2014/main" id="{D32DAF2F-490B-4E8D-AF22-9DA6B6DB2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97" y="97133"/>
            <a:ext cx="11007689" cy="6599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943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C5CBF38-1BA9-4D4F-8331-AA12CE260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116" y="-11385"/>
            <a:ext cx="12106489" cy="6802694"/>
          </a:xfrm>
          <a:prstGeom prst="rect">
            <a:avLst/>
          </a:prstGeom>
        </p:spPr>
      </p:pic>
      <p:pic>
        <p:nvPicPr>
          <p:cNvPr id="2" name="Picture 6">
            <a:extLst>
              <a:ext uri="{FF2B5EF4-FFF2-40B4-BE49-F238E27FC236}">
                <a16:creationId xmlns:a16="http://schemas.microsoft.com/office/drawing/2014/main" id="{99644BEF-4D3A-4A45-866A-A62FD5A1720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44866" y="2162072"/>
            <a:ext cx="4504632" cy="2533856"/>
          </a:xfrm>
          <a:prstGeom prst="rect">
            <a:avLst/>
          </a:prstGeom>
        </p:spPr>
      </p:pic>
      <p:sp>
        <p:nvSpPr>
          <p:cNvPr id="11" name="Rectangle 10">
            <a:extLst>
              <a:ext uri="{FF2B5EF4-FFF2-40B4-BE49-F238E27FC236}">
                <a16:creationId xmlns:a16="http://schemas.microsoft.com/office/drawing/2014/main" id="{75772DC1-3675-4775-A321-2FC1B00482ED}"/>
              </a:ext>
            </a:extLst>
          </p:cNvPr>
          <p:cNvSpPr/>
          <p:nvPr/>
        </p:nvSpPr>
        <p:spPr>
          <a:xfrm>
            <a:off x="365425" y="2714633"/>
            <a:ext cx="4608509" cy="1752579"/>
          </a:xfrm>
          <a:prstGeom prst="rect">
            <a:avLst/>
          </a:prstGeom>
        </p:spPr>
        <p:txBody>
          <a:bodyP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Introduction to Power BI</a:t>
            </a:r>
            <a:br>
              <a:rPr kumimoji="0" lang="en-US"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Why Power BI?</a:t>
            </a:r>
            <a:endParaRPr kumimoji="0" lang="tr-TR"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2DCDF43C-3825-4FA3-AC70-EC4379279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083" y="5891423"/>
            <a:ext cx="1860666" cy="682244"/>
          </a:xfrm>
          <a:prstGeom prst="rect">
            <a:avLst/>
          </a:prstGeom>
        </p:spPr>
      </p:pic>
    </p:spTree>
    <p:extLst>
      <p:ext uri="{BB962C8B-B14F-4D97-AF65-F5344CB8AC3E}">
        <p14:creationId xmlns:p14="http://schemas.microsoft.com/office/powerpoint/2010/main" val="118812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Faster time to solution and ease of management</a:t>
            </a:r>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61163" y="1160367"/>
            <a:ext cx="9092764" cy="5339923"/>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Power BI is a Software as a Service (SaaS) BI solution</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No need to setup your own hardware</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99.9% uptime SLA</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Grows with your needs for number of users and data volumes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Ease of maintenance with automatic updates</a:t>
            </a:r>
          </a:p>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Realize the benefits of a SaaS-based BI solution without moving your data to the cloud</a:t>
            </a:r>
          </a:p>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More time to focus on business needs and creating better solutions for end users</a:t>
            </a:r>
          </a:p>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Power BI will meet your security and compliance requirements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Use Azure Conditional Access policies for secure access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Manage users, groups, admins (in O365 admin portal)</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View and search audit logs (in O365 Security and Compliance portal)</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View usage metrics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Specify tenant settings – what features are available in your organization</a:t>
            </a:r>
          </a:p>
        </p:txBody>
      </p:sp>
      <p:sp>
        <p:nvSpPr>
          <p:cNvPr id="65"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 name="Group 2"/>
          <p:cNvGrpSpPr/>
          <p:nvPr/>
        </p:nvGrpSpPr>
        <p:grpSpPr>
          <a:xfrm>
            <a:off x="151322" y="867914"/>
            <a:ext cx="2636411" cy="548640"/>
            <a:chOff x="179032" y="1123407"/>
            <a:chExt cx="2636411" cy="548640"/>
          </a:xfrm>
        </p:grpSpPr>
        <p:sp>
          <p:nvSpPr>
            <p:cNvPr id="6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2" name="Group 1"/>
          <p:cNvGrpSpPr/>
          <p:nvPr/>
        </p:nvGrpSpPr>
        <p:grpSpPr>
          <a:xfrm>
            <a:off x="151322" y="1832204"/>
            <a:ext cx="2636411" cy="548640"/>
            <a:chOff x="212649" y="1959486"/>
            <a:chExt cx="2636411" cy="548640"/>
          </a:xfrm>
        </p:grpSpPr>
        <p:sp>
          <p:nvSpPr>
            <p:cNvPr id="79"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81" name="Group 80"/>
          <p:cNvGrpSpPr/>
          <p:nvPr/>
        </p:nvGrpSpPr>
        <p:grpSpPr>
          <a:xfrm>
            <a:off x="151322" y="2796494"/>
            <a:ext cx="2636411" cy="548640"/>
            <a:chOff x="179032" y="1123407"/>
            <a:chExt cx="2636411" cy="548640"/>
          </a:xfrm>
        </p:grpSpPr>
        <p:sp>
          <p:nvSpPr>
            <p:cNvPr id="82"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84" name="Group 83"/>
          <p:cNvGrpSpPr/>
          <p:nvPr/>
        </p:nvGrpSpPr>
        <p:grpSpPr>
          <a:xfrm>
            <a:off x="151322" y="3760784"/>
            <a:ext cx="2636411" cy="548640"/>
            <a:chOff x="179032" y="1123407"/>
            <a:chExt cx="2636411" cy="548640"/>
          </a:xfrm>
        </p:grpSpPr>
        <p:sp>
          <p:nvSpPr>
            <p:cNvPr id="85"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87" name="Group 86"/>
          <p:cNvGrpSpPr/>
          <p:nvPr/>
        </p:nvGrpSpPr>
        <p:grpSpPr>
          <a:xfrm>
            <a:off x="132176" y="4725074"/>
            <a:ext cx="2655557" cy="548640"/>
            <a:chOff x="159886" y="1123407"/>
            <a:chExt cx="2655557" cy="548640"/>
          </a:xfrm>
        </p:grpSpPr>
        <p:sp>
          <p:nvSpPr>
            <p:cNvPr id="88"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90" name="Group 89"/>
          <p:cNvGrpSpPr/>
          <p:nvPr/>
        </p:nvGrpSpPr>
        <p:grpSpPr>
          <a:xfrm>
            <a:off x="151322" y="5689364"/>
            <a:ext cx="2636411" cy="548640"/>
            <a:chOff x="179032" y="1123407"/>
            <a:chExt cx="2636411" cy="548640"/>
          </a:xfrm>
        </p:grpSpPr>
        <p:sp>
          <p:nvSpPr>
            <p:cNvPr id="91"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93" name="Freeform 92"/>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94" name="Group 93"/>
          <p:cNvGrpSpPr>
            <a:grpSpLocks noChangeAspect="1"/>
          </p:cNvGrpSpPr>
          <p:nvPr/>
        </p:nvGrpSpPr>
        <p:grpSpPr>
          <a:xfrm>
            <a:off x="284268" y="1947738"/>
            <a:ext cx="314004" cy="320040"/>
            <a:chOff x="810855" y="2271601"/>
            <a:chExt cx="457200" cy="465990"/>
          </a:xfrm>
        </p:grpSpPr>
        <p:sp>
          <p:nvSpPr>
            <p:cNvPr id="95"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5"/>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a:grpSpLocks noChangeAspect="1"/>
          </p:cNvGrpSpPr>
          <p:nvPr/>
        </p:nvGrpSpPr>
        <p:grpSpPr>
          <a:xfrm>
            <a:off x="197042" y="2842214"/>
            <a:ext cx="457200" cy="457200"/>
            <a:chOff x="719415" y="3138080"/>
            <a:chExt cx="640080" cy="640080"/>
          </a:xfrm>
        </p:grpSpPr>
        <p:pic>
          <p:nvPicPr>
            <p:cNvPr id="99"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100" name="Picture 99"/>
            <p:cNvPicPr>
              <a:picLocks noChangeAspect="1"/>
            </p:cNvPicPr>
            <p:nvPr/>
          </p:nvPicPr>
          <p:blipFill>
            <a:blip r:embed="rId4"/>
            <a:stretch>
              <a:fillRect/>
            </a:stretch>
          </p:blipFill>
          <p:spPr>
            <a:xfrm flipH="1">
              <a:off x="975955" y="3370303"/>
              <a:ext cx="127000" cy="175846"/>
            </a:xfrm>
            <a:prstGeom prst="rect">
              <a:avLst/>
            </a:prstGeom>
          </p:spPr>
        </p:pic>
      </p:grpSp>
      <p:sp>
        <p:nvSpPr>
          <p:cNvPr id="102"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101"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1464" y="1520549"/>
            <a:ext cx="2816907" cy="5337451"/>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8629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10.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1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12.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4.xml><?xml version="1.0" encoding="utf-8"?>
<a:theme xmlns:a="http://schemas.openxmlformats.org/drawingml/2006/main" name="1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5.xml><?xml version="1.0" encoding="utf-8"?>
<a:theme xmlns:a="http://schemas.openxmlformats.org/drawingml/2006/main" name="2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9ba619dd261563bd5d6ea70122cbd50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6b687f397214d6103d792076ec318daf"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Description xmlns="230e9df3-be65-4c73-a93b-d1236ebd677e">This is a level 200 Power BI deck tailored towards IT Professionals. This deck describes the Power BI features and benefits for the IT Pro. It is intended to complement the Power BI capabilities level 200 deck.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sales presentations</TermName>
          <TermId xmlns="http://schemas.microsoft.com/office/infopath/2007/PartnerControls">355751b2-6406-4ba2-8a81-0ca1b45d0070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Sanjay Soni</DisplayName>
        <AccountId>234</AccountId>
        <AccountType/>
      </UserInfo>
    </Owner>
    <PublishDate xmlns="230E9DF3-BE65-4C73-A93B-D1236EBD677E">2016-04-27T07:00:00+00:00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ContentID xmlns="230e9df3-be65-4c73-a93b-d1236ebd677e">KC02-23-77079</ContentID>
    <Coowner xmlns="230e9df3-be65-4c73-a93b-d1236ebd677e">
      <UserInfo>
        <DisplayName>i:0#.f|membership|meeryan@microsoft.com</DisplayName>
        <AccountId>37</AccountId>
        <AccountType/>
      </UserInfo>
      <UserInfo>
        <DisplayName>i:0#.f|membership|v-anmarv@microsoft.com</DisplayName>
        <AccountId>45</AccountId>
        <AccountType/>
      </UserInfo>
      <UserInfo>
        <DisplayName>i:0#.f|membership|v-caicha@microsoft.com</DisplayName>
        <AccountId>637</AccountId>
        <AccountType/>
      </UserInfo>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SQL Server Business Intelligence</TermName>
          <TermId xmlns="http://schemas.microsoft.com/office/infopath/2007/PartnerControls">9ffb7045-1f1b-41c0-987f-ffdc7c6f53c0</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https://microsoft.sharepoint.com/sites/Infopedia_G01KC/Media/Thumbnails/G01KC-99682991-10896/Power%20BI%20IT%20Pro%20Deck%20L200.png</Url>
      <Description>https://microsoft.sharepoint.com/sites/Infopedia_G01KC/Media/Thumbnails/G01KC-99682991-10896/Power BI IT Pro Deck L200.png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intelligence</TermName>
          <TermId xmlns="http://schemas.microsoft.com/office/infopath/2007/PartnerControls">e1f9659f-bde9-4479-81f9-2bc6e8ec0057</TermId>
        </TermInfo>
        <TermInfo xmlns="http://schemas.microsoft.com/office/infopath/2007/PartnerControls">
          <TermName xmlns="http://schemas.microsoft.com/office/infopath/2007/PartnerControls">Power BI solution</TermName>
          <TermId xmlns="http://schemas.microsoft.com/office/infopath/2007/PartnerControls">a774047b-2f39-4ee6-a302-4d53f94b9400</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399</Value>
      <Value>14</Value>
      <Value>166</Value>
      <Value>42</Value>
      <Value>231</Value>
      <Value>82</Value>
      <Value>108</Value>
      <Value>22</Value>
      <Value>598</Value>
      <Value>73</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G01KC-1-10896</GenericText2>
    <_dlc_DocId xmlns="230e9df3-be65-4c73-a93b-d1236ebd677e">G01KC-99682991-13912</_dlc_DocId>
    <_dlc_DocIdUrl xmlns="230e9df3-be65-4c73-a93b-d1236ebd677e">
      <Url>https://microsoft.sharepoint.com/sites/Infopedia_G01KC/_layouts/15/DocIdRedir.aspx?ID=G01KC-99682991-13912</Url>
      <Description>G01KC-99682991-13912</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1 xmlns="b3bc04a5-d503-43b1-b98c-a8cf663329d9">
      <Url xsi:nil="true"/>
      <Description xsi:nil="true"/>
    </ODSWF1>
    <ODSWF2_x0028_1_x0029_0 xmlns="b3bc04a5-d503-43b1-b98c-a8cf663329d9">
      <Url xsi:nil="true"/>
      <Description xsi:nil="true"/>
    </ODSWF2_x0028_1_x0029_0>
    <ODSWF_x0028_1_x0029_1 xmlns="b3bc04a5-d503-43b1-b98c-a8cf663329d9">
      <Url xsi:nil="true"/>
      <Description xsi:nil="true"/>
    </ODSWF_x0028_1_x0029_1>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A91CCF8-DBE7-496C-8F99-B7F171222768}">
  <ds:schemaRefs>
    <ds:schemaRef ds:uri="Microsoft.SharePoint.Taxonomy.ContentTypeSync"/>
  </ds:schemaRefs>
</ds:datastoreItem>
</file>

<file path=customXml/itemProps2.xml><?xml version="1.0" encoding="utf-8"?>
<ds:datastoreItem xmlns:ds="http://schemas.openxmlformats.org/officeDocument/2006/customXml" ds:itemID="{F4205205-8DD3-4069-977B-77E6F73E074B}">
  <ds:schemaRefs>
    <ds:schemaRef ds:uri="230E9DF3-BE65-4C73-A93B-D1236EBD677E"/>
    <ds:schemaRef ds:uri="230e9df3-be65-4c73-a93b-d1236ebd677e"/>
    <ds:schemaRef ds:uri="2478d1b8-79bf-461f-b8e8-704d21601f1a"/>
    <ds:schemaRef ds:uri="b3bc04a5-d503-43b1-b98c-a8cf663329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C2113BE-EED2-4AD4-A28B-B44514FECDD6}">
  <ds:schemaRefs>
    <ds:schemaRef ds:uri="http://schemas.microsoft.com/office/2006/metadata/properties"/>
    <ds:schemaRef ds:uri="2478d1b8-79bf-461f-b8e8-704d21601f1a"/>
    <ds:schemaRef ds:uri="http://purl.org/dc/elements/1.1/"/>
    <ds:schemaRef ds:uri="http://purl.org/dc/dcmitype/"/>
    <ds:schemaRef ds:uri="230e9df3-be65-4c73-a93b-d1236ebd677e"/>
    <ds:schemaRef ds:uri="http://schemas.openxmlformats.org/package/2006/metadata/core-properties"/>
    <ds:schemaRef ds:uri="http://schemas.microsoft.com/office/2006/documentManagement/types"/>
    <ds:schemaRef ds:uri="http://purl.org/dc/terms/"/>
    <ds:schemaRef ds:uri="230E9DF3-BE65-4C73-A93B-D1236EBD677E"/>
    <ds:schemaRef ds:uri="http://schemas.microsoft.com/office/infopath/2007/PartnerControls"/>
    <ds:schemaRef ds:uri="b3bc04a5-d503-43b1-b98c-a8cf663329d9"/>
    <ds:schemaRef ds:uri="http://schemas.microsoft.com/sharepoint/v3"/>
    <ds:schemaRef ds:uri="http://www.w3.org/XML/1998/namespace"/>
  </ds:schemaRefs>
</ds:datastoreItem>
</file>

<file path=customXml/itemProps4.xml><?xml version="1.0" encoding="utf-8"?>
<ds:datastoreItem xmlns:ds="http://schemas.openxmlformats.org/officeDocument/2006/customXml" ds:itemID="{DB1FBE49-5F35-4583-9F58-86E2BA8FB2D9}">
  <ds:schemaRefs>
    <ds:schemaRef ds:uri="http://schemas.microsoft.com/sharepoint/v3/contenttype/forms"/>
  </ds:schemaRefs>
</ds:datastoreItem>
</file>

<file path=customXml/itemProps5.xml><?xml version="1.0" encoding="utf-8"?>
<ds:datastoreItem xmlns:ds="http://schemas.openxmlformats.org/officeDocument/2006/customXml" ds:itemID="{5F332D79-343D-45CE-A5BB-A91AB9C70F18}">
  <ds:schemaRefs>
    <ds:schemaRef ds:uri="http://schemas.microsoft.com/sharepoint/event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7092</Words>
  <Application>Microsoft Office PowerPoint</Application>
  <PresentationFormat>Widescreen</PresentationFormat>
  <Paragraphs>637</Paragraphs>
  <Slides>22</Slides>
  <Notes>18</Notes>
  <HiddenSlides>0</HiddenSlides>
  <MMClips>0</MMClips>
  <ScaleCrop>false</ScaleCrop>
  <HeadingPairs>
    <vt:vector size="8" baseType="variant">
      <vt:variant>
        <vt:lpstr>Fonts Used</vt:lpstr>
      </vt:variant>
      <vt:variant>
        <vt:i4>15</vt:i4>
      </vt:variant>
      <vt:variant>
        <vt:lpstr>Theme</vt:lpstr>
      </vt:variant>
      <vt:variant>
        <vt:i4>13</vt:i4>
      </vt:variant>
      <vt:variant>
        <vt:lpstr>Embedded OLE Servers</vt:lpstr>
      </vt:variant>
      <vt:variant>
        <vt:i4>1</vt:i4>
      </vt:variant>
      <vt:variant>
        <vt:lpstr>Slide Titles</vt:lpstr>
      </vt:variant>
      <vt:variant>
        <vt:i4>22</vt:i4>
      </vt:variant>
    </vt:vector>
  </HeadingPairs>
  <TitlesOfParts>
    <vt:vector size="51" baseType="lpstr">
      <vt:lpstr>Arial</vt:lpstr>
      <vt:lpstr>Calibri</vt:lpstr>
      <vt:lpstr>Calibri Light</vt:lpstr>
      <vt:lpstr>Consolas</vt:lpstr>
      <vt:lpstr>Corbel</vt:lpstr>
      <vt:lpstr>Courier New</vt:lpstr>
      <vt:lpstr>Segoe Semibold</vt:lpstr>
      <vt:lpstr>Segoe UI</vt:lpstr>
      <vt:lpstr>Segoe UI Light</vt:lpstr>
      <vt:lpstr>Segoe UI Light (Headings)</vt:lpstr>
      <vt:lpstr>Segoe UI Semibold</vt:lpstr>
      <vt:lpstr>Segoe UI Semilight</vt:lpstr>
      <vt:lpstr>Symbol</vt:lpstr>
      <vt:lpstr>Wingdings</vt:lpstr>
      <vt:lpstr>Wingdings 3</vt:lpstr>
      <vt:lpstr>STB Product Families 2013</vt:lpstr>
      <vt:lpstr>5-30610_Microsoft_Ignite_Keynote_Template</vt:lpstr>
      <vt:lpstr>Template</vt:lpstr>
      <vt:lpstr>1_STB Product Families 2015</vt:lpstr>
      <vt:lpstr>2_STB Product Families 2015</vt:lpstr>
      <vt:lpstr>Azure 1</vt:lpstr>
      <vt:lpstr>6_WHITE TEMPLATE</vt:lpstr>
      <vt:lpstr>1_WHITE TEMPLATE</vt:lpstr>
      <vt:lpstr>WHITE TEMPLATE</vt:lpstr>
      <vt:lpstr>6-50001_WPC 2016 Breakout Template</vt:lpstr>
      <vt:lpstr>Depth</vt:lpstr>
      <vt:lpstr>WHITE TEMPLATE</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55</cp:revision>
  <dcterms:modified xsi:type="dcterms:W3CDTF">2021-06-24T08:33:51Z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1cd454bacc149bfbcfd764edd279de7">
    <vt:lpwstr/>
  </property>
  <property fmtid="{D5CDD505-2E9C-101B-9397-08002B2CF9AE}" pid="4" name="of67e5d4b76f4a9db8769983fda9cec0">
    <vt:lpwstr/>
  </property>
  <property fmtid="{D5CDD505-2E9C-101B-9397-08002B2CF9AE}" pid="5" name="TaxKeyword">
    <vt:lpwstr/>
  </property>
  <property fmtid="{D5CDD505-2E9C-101B-9397-08002B2CF9AE}" pid="6" name="NewsType">
    <vt:lpwstr/>
  </property>
  <property fmtid="{D5CDD505-2E9C-101B-9397-08002B2CF9AE}" pid="7" name="_dlc_policyId">
    <vt:lpwstr/>
  </property>
  <property fmtid="{D5CDD505-2E9C-101B-9397-08002B2CF9AE}" pid="8" name="Region">
    <vt:lpwstr/>
  </property>
  <property fmtid="{D5CDD505-2E9C-101B-9397-08002B2CF9AE}" pid="9" name="Confidentiality">
    <vt:lpwstr>14;#customer ready|8986c41d-21c5-4f8f-8a12-ea4625b46858</vt:lpwstr>
  </property>
  <property fmtid="{D5CDD505-2E9C-101B-9397-08002B2CF9AE}" pid="10" name="ItemType">
    <vt:lpwstr>108;#sales presentations|355751b2-6406-4ba2-8a81-0ca1b45d0070</vt:lpwstr>
  </property>
  <property fmtid="{D5CDD505-2E9C-101B-9397-08002B2CF9AE}" pid="11" name="bc28b5f076654a3b96073bbbebfeb8c9">
    <vt:lpwstr/>
  </property>
  <property fmtid="{D5CDD505-2E9C-101B-9397-08002B2CF9AE}" pid="12" name="ga0c0bf70a6644469c61b3efa7025301">
    <vt:lpwstr/>
  </property>
  <property fmtid="{D5CDD505-2E9C-101B-9397-08002B2CF9AE}" pid="13" name="Industries">
    <vt:lpwstr/>
  </property>
  <property fmtid="{D5CDD505-2E9C-101B-9397-08002B2CF9AE}" pid="14" name="j4d667fb28274e85b2214f6e751c8d1f">
    <vt:lpwstr/>
  </property>
  <property fmtid="{D5CDD505-2E9C-101B-9397-08002B2CF9AE}" pid="15" name="MSProducts">
    <vt:lpwstr/>
  </property>
  <property fmtid="{D5CDD505-2E9C-101B-9397-08002B2CF9AE}" pid="16" name="Competitors">
    <vt:lpwstr/>
  </property>
  <property fmtid="{D5CDD505-2E9C-101B-9397-08002B2CF9AE}" pid="17" name="SMSGDomain">
    <vt:lpwstr>82;#SQL Server Domain|0c0f1824-39dc-4b26-8c74-eff4364b812b;#22;#Server and Tools Business|6783548d-8609-4f97-be4a-4ca2616905a6</vt:lpwstr>
  </property>
  <property fmtid="{D5CDD505-2E9C-101B-9397-08002B2CF9AE}" pid="18" name="ExperienceContentType">
    <vt:lpwstr/>
  </property>
  <property fmtid="{D5CDD505-2E9C-101B-9397-08002B2CF9AE}" pid="19" name="BusinessArchitecture">
    <vt:lpwstr>231;#business intelligence|e1f9659f-bde9-4479-81f9-2bc6e8ec0057;#166;#Power BI solution|a774047b-2f39-4ee6-a302-4d53f94b9400</vt:lpwstr>
  </property>
  <property fmtid="{D5CDD505-2E9C-101B-9397-08002B2CF9AE}" pid="20" name="j031aa32f4154c8c9a646efae715ebde">
    <vt:lpwstr/>
  </property>
  <property fmtid="{D5CDD505-2E9C-101B-9397-08002B2CF9AE}" pid="21" name="Products">
    <vt:lpwstr>73;#Microsoft SQL Server|261ba873-f3ab-420e-96d6-e3004596a551;#598;#Microsoft SQL Server Business Intelligence|9ffb7045-1f1b-41c0-987f-ffdc7c6f53c0</vt:lpwstr>
  </property>
  <property fmtid="{D5CDD505-2E9C-101B-9397-08002B2CF9AE}" pid="22" name="WorkflowChangePath">
    <vt:lpwstr>4c942473-d120-4286-a51a-b65ad3d92ffb,4;4c942473-d120-4286-a51a-b65ad3d92ffb,15;</vt:lpwstr>
  </property>
  <property fmtid="{D5CDD505-2E9C-101B-9397-08002B2CF9AE}" pid="23" name="ContentExtensions">
    <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Topics">
    <vt:lpwstr/>
  </property>
  <property fmtid="{D5CDD505-2E9C-101B-9397-08002B2CF9AE}" pid="27" name="Groups">
    <vt:lpwstr>399;#SQL Server Marketing|bb7921b3-c1d8-4da4-b894-8b6075d9546d;#42;#Cloud and Enterprise Marketing Group|4f75e184-e5aa-4234-a07f-b032d60df254</vt:lpwstr>
  </property>
  <property fmtid="{D5CDD505-2E9C-101B-9397-08002B2CF9AE}" pid="28" name="_docset_NoMedatataSyncRequired">
    <vt:lpwstr>False</vt:lpwstr>
  </property>
  <property fmtid="{D5CDD505-2E9C-101B-9397-08002B2CF9AE}" pid="29" name="MSLanguage">
    <vt:lpwstr/>
  </property>
  <property fmtid="{D5CDD505-2E9C-101B-9397-08002B2CF9AE}" pid="30" name="e8080b0481964c759b2c36ae49591b31">
    <vt:lpwstr/>
  </property>
  <property fmtid="{D5CDD505-2E9C-101B-9397-08002B2CF9AE}" pid="31" name="Languages">
    <vt:lpwstr/>
  </property>
  <property fmtid="{D5CDD505-2E9C-101B-9397-08002B2CF9AE}" pid="32" name="messageframeworktype">
    <vt:lpwstr/>
  </property>
  <property fmtid="{D5CDD505-2E9C-101B-9397-08002B2CF9AE}" pid="33" name="cb7870d3641f4a52807a63577a9c1b08">
    <vt:lpwstr/>
  </property>
  <property fmtid="{D5CDD505-2E9C-101B-9397-08002B2CF9AE}" pid="34" name="TechnicalLevel">
    <vt:lpwstr/>
  </property>
  <property fmtid="{D5CDD505-2E9C-101B-9397-08002B2CF9AE}" pid="35" name="Audiences">
    <vt:lpwstr/>
  </property>
  <property fmtid="{D5CDD505-2E9C-101B-9397-08002B2CF9AE}" pid="36" name="LearningOrganization">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SharedWithUsers">
    <vt:lpwstr>63906;#Hui Jeng Lee (Alfa Connections Pte Ltd)</vt:lpwstr>
  </property>
  <property fmtid="{D5CDD505-2E9C-101B-9397-08002B2CF9AE}" pid="41" name="LearningDeliveryMethod">
    <vt:lpwstr/>
  </property>
  <property fmtid="{D5CDD505-2E9C-101B-9397-08002B2CF9AE}" pid="42" name="SalesGeography">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af37f9f5-2cea-4855-bf23-afabc7a3b631</vt:lpwstr>
  </property>
  <property fmtid="{D5CDD505-2E9C-101B-9397-08002B2CF9AE}" pid="48" name="MSPhysicalGeography">
    <vt:lpwstr/>
  </property>
  <property fmtid="{D5CDD505-2E9C-101B-9397-08002B2CF9AE}" pid="49" name="EnterpriseDomainTags">
    <vt:lpwstr/>
  </property>
  <property fmtid="{D5CDD505-2E9C-101B-9397-08002B2CF9AE}" pid="50" name="l311460e3fdf46688abc31ddb7bdc05a">
    <vt:lpwstr/>
  </property>
  <property fmtid="{D5CDD505-2E9C-101B-9397-08002B2CF9AE}" pid="51" name="j3562c58ee414e028925bc902cfc01a1">
    <vt:lpwstr/>
  </property>
  <property fmtid="{D5CDD505-2E9C-101B-9397-08002B2CF9AE}" pid="52" name="ActivitiesAndPrograms">
    <vt:lpwstr/>
  </property>
  <property fmtid="{D5CDD505-2E9C-101B-9397-08002B2CF9AE}" pid="53" name="Segments">
    <vt:lpwstr/>
  </property>
  <property fmtid="{D5CDD505-2E9C-101B-9397-08002B2CF9AE}" pid="54" name="Partners">
    <vt:lpwstr/>
  </property>
  <property fmtid="{D5CDD505-2E9C-101B-9397-08002B2CF9AE}" pid="55" name="la4444b61d19467597d63190b69ac227">
    <vt:lpwstr/>
  </property>
  <property fmtid="{D5CDD505-2E9C-101B-9397-08002B2CF9AE}" pid="56" name="MSIP_Label_f42aa342-8706-4288-bd11-ebb85995028c_Enabled">
    <vt:lpwstr>True</vt:lpwstr>
  </property>
  <property fmtid="{D5CDD505-2E9C-101B-9397-08002B2CF9AE}" pid="57" name="MSIP_Label_f42aa342-8706-4288-bd11-ebb85995028c_SiteId">
    <vt:lpwstr>72f988bf-86f1-41af-91ab-2d7cd011db47</vt:lpwstr>
  </property>
  <property fmtid="{D5CDD505-2E9C-101B-9397-08002B2CF9AE}" pid="58" name="MSIP_Label_f42aa342-8706-4288-bd11-ebb85995028c_Owner">
    <vt:lpwstr>jaaamodt@microsoft.com</vt:lpwstr>
  </property>
  <property fmtid="{D5CDD505-2E9C-101B-9397-08002B2CF9AE}" pid="59" name="MSIP_Label_f42aa342-8706-4288-bd11-ebb85995028c_SetDate">
    <vt:lpwstr>2018-02-09T07:26:04.7751301Z</vt:lpwstr>
  </property>
  <property fmtid="{D5CDD505-2E9C-101B-9397-08002B2CF9AE}" pid="60" name="MSIP_Label_f42aa342-8706-4288-bd11-ebb85995028c_Name">
    <vt:lpwstr>General</vt:lpwstr>
  </property>
  <property fmtid="{D5CDD505-2E9C-101B-9397-08002B2CF9AE}" pid="61" name="MSIP_Label_f42aa342-8706-4288-bd11-ebb85995028c_Application">
    <vt:lpwstr>Microsoft Azure Information Protection</vt:lpwstr>
  </property>
  <property fmtid="{D5CDD505-2E9C-101B-9397-08002B2CF9AE}" pid="62" name="MSIP_Label_f42aa342-8706-4288-bd11-ebb85995028c_Extended_MSFT_Method">
    <vt:lpwstr>Automatic</vt:lpwstr>
  </property>
  <property fmtid="{D5CDD505-2E9C-101B-9397-08002B2CF9AE}" pid="63" name="Sensitivity">
    <vt:lpwstr>General</vt:lpwstr>
  </property>
</Properties>
</file>